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5"/>
  </p:notesMasterIdLst>
  <p:sldIdLst>
    <p:sldId id="483" r:id="rId5"/>
    <p:sldId id="484" r:id="rId6"/>
    <p:sldId id="482" r:id="rId7"/>
    <p:sldId id="567" r:id="rId8"/>
    <p:sldId id="556" r:id="rId9"/>
    <p:sldId id="557" r:id="rId10"/>
    <p:sldId id="544" r:id="rId11"/>
    <p:sldId id="553" r:id="rId12"/>
    <p:sldId id="550" r:id="rId13"/>
    <p:sldId id="555" r:id="rId14"/>
    <p:sldId id="554" r:id="rId15"/>
    <p:sldId id="551" r:id="rId16"/>
    <p:sldId id="552" r:id="rId17"/>
    <p:sldId id="564" r:id="rId18"/>
    <p:sldId id="559" r:id="rId19"/>
    <p:sldId id="565" r:id="rId20"/>
    <p:sldId id="566" r:id="rId21"/>
    <p:sldId id="560" r:id="rId22"/>
    <p:sldId id="563" r:id="rId23"/>
    <p:sldId id="561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otham Bold" charset="0"/>
      <p:regular r:id="rId30"/>
      <p:italic r:id="rId31"/>
    </p:embeddedFont>
    <p:embeddedFont>
      <p:font typeface="Gotham Book" panose="02000604040000020004" charset="0"/>
      <p:regular r:id="rId32"/>
      <p:italic r:id="rId33"/>
    </p:embeddedFont>
    <p:embeddedFont>
      <p:font typeface="Gotham Light" charset="0"/>
      <p:regular r:id="rId34"/>
      <p:italic r:id="rId35"/>
    </p:embeddedFont>
    <p:embeddedFont>
      <p:font typeface="Gotham Medium" panose="02000604030000020004" charset="0"/>
      <p:regular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3C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765D1C-D521-46DF-8BDB-F92AA6254501}" v="447" dt="2022-02-22T07:19:25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D63491-3A99-4882-BB6A-7F0EF3964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E662DC1-0ED2-47E8-82F1-599133DCF0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OSHA 300 &amp; 300A for over 430 locations</a:t>
          </a:r>
        </a:p>
      </dgm:t>
    </dgm:pt>
    <dgm:pt modelId="{60571B5F-271C-4C2E-88B8-7E0FA1D30A4A}" type="parTrans" cxnId="{9050F3A1-BB31-4ACD-B029-852211A26946}">
      <dgm:prSet/>
      <dgm:spPr/>
      <dgm:t>
        <a:bodyPr/>
        <a:lstStyle/>
        <a:p>
          <a:endParaRPr lang="en-US"/>
        </a:p>
      </dgm:t>
    </dgm:pt>
    <dgm:pt modelId="{142954A8-A004-46BF-9FE1-5506A9D1A983}" type="sibTrans" cxnId="{9050F3A1-BB31-4ACD-B029-852211A26946}">
      <dgm:prSet/>
      <dgm:spPr/>
      <dgm:t>
        <a:bodyPr/>
        <a:lstStyle/>
        <a:p>
          <a:endParaRPr lang="en-US"/>
        </a:p>
      </dgm:t>
    </dgm:pt>
    <dgm:pt modelId="{586D2375-6D17-497F-B17E-7B2862854E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now generate logs for hundreds of sites in minutes</a:t>
          </a:r>
          <a:endParaRPr lang="en-US" dirty="0"/>
        </a:p>
      </dgm:t>
    </dgm:pt>
    <dgm:pt modelId="{01778E30-9873-4A6A-8169-2AB2ED2716BC}" type="parTrans" cxnId="{4540C38E-84C4-41E7-B4BA-763C0A4C717D}">
      <dgm:prSet/>
      <dgm:spPr/>
      <dgm:t>
        <a:bodyPr/>
        <a:lstStyle/>
        <a:p>
          <a:endParaRPr lang="en-US"/>
        </a:p>
      </dgm:t>
    </dgm:pt>
    <dgm:pt modelId="{059CC855-FD43-417A-BB63-2504D26CC52D}" type="sibTrans" cxnId="{4540C38E-84C4-41E7-B4BA-763C0A4C717D}">
      <dgm:prSet/>
      <dgm:spPr/>
      <dgm:t>
        <a:bodyPr/>
        <a:lstStyle/>
        <a:p>
          <a:endParaRPr lang="en-US"/>
        </a:p>
      </dgm:t>
    </dgm:pt>
    <dgm:pt modelId="{D1AA8A69-9386-4524-8F0F-0E0FA4E78D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Being built into the new tool!</a:t>
          </a:r>
        </a:p>
      </dgm:t>
    </dgm:pt>
    <dgm:pt modelId="{444D0D47-5492-404B-91B2-F3FD1AEF06C7}" type="parTrans" cxnId="{D52FACAC-2BC8-4176-9E68-B344C409DB7E}">
      <dgm:prSet/>
      <dgm:spPr/>
      <dgm:t>
        <a:bodyPr/>
        <a:lstStyle/>
        <a:p>
          <a:endParaRPr lang="en-US"/>
        </a:p>
      </dgm:t>
    </dgm:pt>
    <dgm:pt modelId="{12431C4C-DF4E-4ABB-B847-411F35729360}" type="sibTrans" cxnId="{D52FACAC-2BC8-4176-9E68-B344C409DB7E}">
      <dgm:prSet/>
      <dgm:spPr/>
      <dgm:t>
        <a:bodyPr/>
        <a:lstStyle/>
        <a:p>
          <a:endParaRPr lang="en-US"/>
        </a:p>
      </dgm:t>
    </dgm:pt>
    <dgm:pt modelId="{18A54542-2C12-40C8-AC03-5A122B9B3D45}" type="pres">
      <dgm:prSet presAssocID="{A3D63491-3A99-4882-BB6A-7F0EF3964B28}" presName="root" presStyleCnt="0">
        <dgm:presLayoutVars>
          <dgm:dir/>
          <dgm:resizeHandles val="exact"/>
        </dgm:presLayoutVars>
      </dgm:prSet>
      <dgm:spPr/>
    </dgm:pt>
    <dgm:pt modelId="{C89E2AAE-AE52-441A-8B09-3A6478E6D573}" type="pres">
      <dgm:prSet presAssocID="{6E662DC1-0ED2-47E8-82F1-599133DCF0E8}" presName="compNode" presStyleCnt="0"/>
      <dgm:spPr/>
    </dgm:pt>
    <dgm:pt modelId="{8D7F21FE-A970-4CCB-9CE5-439313BA4254}" type="pres">
      <dgm:prSet presAssocID="{6E662DC1-0ED2-47E8-82F1-599133DCF0E8}" presName="bgRect" presStyleLbl="bgShp" presStyleIdx="0" presStyleCnt="3"/>
      <dgm:spPr/>
    </dgm:pt>
    <dgm:pt modelId="{DD8E67DF-CEDC-439D-AC09-1B486B537944}" type="pres">
      <dgm:prSet presAssocID="{6E662DC1-0ED2-47E8-82F1-599133DCF0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CDC73464-2F1E-460C-A0F4-7A92FE497642}" type="pres">
      <dgm:prSet presAssocID="{6E662DC1-0ED2-47E8-82F1-599133DCF0E8}" presName="spaceRect" presStyleCnt="0"/>
      <dgm:spPr/>
    </dgm:pt>
    <dgm:pt modelId="{27237137-BE65-4195-A2F9-B78F55591CB2}" type="pres">
      <dgm:prSet presAssocID="{6E662DC1-0ED2-47E8-82F1-599133DCF0E8}" presName="parTx" presStyleLbl="revTx" presStyleIdx="0" presStyleCnt="3">
        <dgm:presLayoutVars>
          <dgm:chMax val="0"/>
          <dgm:chPref val="0"/>
        </dgm:presLayoutVars>
      </dgm:prSet>
      <dgm:spPr/>
    </dgm:pt>
    <dgm:pt modelId="{437F72B1-1672-4616-8054-9850008CDD8D}" type="pres">
      <dgm:prSet presAssocID="{142954A8-A004-46BF-9FE1-5506A9D1A983}" presName="sibTrans" presStyleCnt="0"/>
      <dgm:spPr/>
    </dgm:pt>
    <dgm:pt modelId="{B8C32C8C-AF9E-4521-8637-75C4930D2B58}" type="pres">
      <dgm:prSet presAssocID="{586D2375-6D17-497F-B17E-7B2862854EB4}" presName="compNode" presStyleCnt="0"/>
      <dgm:spPr/>
    </dgm:pt>
    <dgm:pt modelId="{1AB74704-53EB-408B-AAC8-D963E50759BA}" type="pres">
      <dgm:prSet presAssocID="{586D2375-6D17-497F-B17E-7B2862854EB4}" presName="bgRect" presStyleLbl="bgShp" presStyleIdx="1" presStyleCnt="3"/>
      <dgm:spPr/>
    </dgm:pt>
    <dgm:pt modelId="{290265C0-F419-4563-A305-64860DCFFBB1}" type="pres">
      <dgm:prSet presAssocID="{586D2375-6D17-497F-B17E-7B2862854E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15D51F7-40DE-4007-A7EC-A1CA52DE952A}" type="pres">
      <dgm:prSet presAssocID="{586D2375-6D17-497F-B17E-7B2862854EB4}" presName="spaceRect" presStyleCnt="0"/>
      <dgm:spPr/>
    </dgm:pt>
    <dgm:pt modelId="{A52992CD-DAA6-4148-99B7-9512AA86691C}" type="pres">
      <dgm:prSet presAssocID="{586D2375-6D17-497F-B17E-7B2862854EB4}" presName="parTx" presStyleLbl="revTx" presStyleIdx="1" presStyleCnt="3">
        <dgm:presLayoutVars>
          <dgm:chMax val="0"/>
          <dgm:chPref val="0"/>
        </dgm:presLayoutVars>
      </dgm:prSet>
      <dgm:spPr/>
    </dgm:pt>
    <dgm:pt modelId="{A76E3018-CF53-4B68-997A-18BB3E443DB1}" type="pres">
      <dgm:prSet presAssocID="{059CC855-FD43-417A-BB63-2504D26CC52D}" presName="sibTrans" presStyleCnt="0"/>
      <dgm:spPr/>
    </dgm:pt>
    <dgm:pt modelId="{9C59391F-5AED-4630-8D57-329C471E9282}" type="pres">
      <dgm:prSet presAssocID="{D1AA8A69-9386-4524-8F0F-0E0FA4E78DDC}" presName="compNode" presStyleCnt="0"/>
      <dgm:spPr/>
    </dgm:pt>
    <dgm:pt modelId="{08CA6586-CDB9-4736-84DD-02AD854C7012}" type="pres">
      <dgm:prSet presAssocID="{D1AA8A69-9386-4524-8F0F-0E0FA4E78DDC}" presName="bgRect" presStyleLbl="bgShp" presStyleIdx="2" presStyleCnt="3"/>
      <dgm:spPr/>
    </dgm:pt>
    <dgm:pt modelId="{1DA0C3B8-6B9B-44BB-887A-81A8EBE03B80}" type="pres">
      <dgm:prSet presAssocID="{D1AA8A69-9386-4524-8F0F-0E0FA4E78D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735CE82-AEB9-4257-84B5-DB12948C15B5}" type="pres">
      <dgm:prSet presAssocID="{D1AA8A69-9386-4524-8F0F-0E0FA4E78DDC}" presName="spaceRect" presStyleCnt="0"/>
      <dgm:spPr/>
    </dgm:pt>
    <dgm:pt modelId="{BCB4B8E4-4E6F-40F4-B0EA-D912805AEDF1}" type="pres">
      <dgm:prSet presAssocID="{D1AA8A69-9386-4524-8F0F-0E0FA4E78DD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5685E25-705D-4AE8-8AEF-954C1597380C}" type="presOf" srcId="{6E662DC1-0ED2-47E8-82F1-599133DCF0E8}" destId="{27237137-BE65-4195-A2F9-B78F55591CB2}" srcOrd="0" destOrd="0" presId="urn:microsoft.com/office/officeart/2018/2/layout/IconVerticalSolidList"/>
    <dgm:cxn modelId="{A0D73B36-821F-487F-84BC-0D44D6C4E956}" type="presOf" srcId="{586D2375-6D17-497F-B17E-7B2862854EB4}" destId="{A52992CD-DAA6-4148-99B7-9512AA86691C}" srcOrd="0" destOrd="0" presId="urn:microsoft.com/office/officeart/2018/2/layout/IconVerticalSolidList"/>
    <dgm:cxn modelId="{4540C38E-84C4-41E7-B4BA-763C0A4C717D}" srcId="{A3D63491-3A99-4882-BB6A-7F0EF3964B28}" destId="{586D2375-6D17-497F-B17E-7B2862854EB4}" srcOrd="1" destOrd="0" parTransId="{01778E30-9873-4A6A-8169-2AB2ED2716BC}" sibTransId="{059CC855-FD43-417A-BB63-2504D26CC52D}"/>
    <dgm:cxn modelId="{BEEEAB9C-876E-45C5-9E36-34960E13381A}" type="presOf" srcId="{D1AA8A69-9386-4524-8F0F-0E0FA4E78DDC}" destId="{BCB4B8E4-4E6F-40F4-B0EA-D912805AEDF1}" srcOrd="0" destOrd="0" presId="urn:microsoft.com/office/officeart/2018/2/layout/IconVerticalSolidList"/>
    <dgm:cxn modelId="{9050F3A1-BB31-4ACD-B029-852211A26946}" srcId="{A3D63491-3A99-4882-BB6A-7F0EF3964B28}" destId="{6E662DC1-0ED2-47E8-82F1-599133DCF0E8}" srcOrd="0" destOrd="0" parTransId="{60571B5F-271C-4C2E-88B8-7E0FA1D30A4A}" sibTransId="{142954A8-A004-46BF-9FE1-5506A9D1A983}"/>
    <dgm:cxn modelId="{D52FACAC-2BC8-4176-9E68-B344C409DB7E}" srcId="{A3D63491-3A99-4882-BB6A-7F0EF3964B28}" destId="{D1AA8A69-9386-4524-8F0F-0E0FA4E78DDC}" srcOrd="2" destOrd="0" parTransId="{444D0D47-5492-404B-91B2-F3FD1AEF06C7}" sibTransId="{12431C4C-DF4E-4ABB-B847-411F35729360}"/>
    <dgm:cxn modelId="{1D64BBC3-ACCD-4AE9-8C62-AF48BEDB34C9}" type="presOf" srcId="{A3D63491-3A99-4882-BB6A-7F0EF3964B28}" destId="{18A54542-2C12-40C8-AC03-5A122B9B3D45}" srcOrd="0" destOrd="0" presId="urn:microsoft.com/office/officeart/2018/2/layout/IconVerticalSolidList"/>
    <dgm:cxn modelId="{66EC7FB3-2A72-46D8-BC6F-A0D5B3B62DBA}" type="presParOf" srcId="{18A54542-2C12-40C8-AC03-5A122B9B3D45}" destId="{C89E2AAE-AE52-441A-8B09-3A6478E6D573}" srcOrd="0" destOrd="0" presId="urn:microsoft.com/office/officeart/2018/2/layout/IconVerticalSolidList"/>
    <dgm:cxn modelId="{1CF3F296-05FC-4F20-94F1-D5DF5EE76FCB}" type="presParOf" srcId="{C89E2AAE-AE52-441A-8B09-3A6478E6D573}" destId="{8D7F21FE-A970-4CCB-9CE5-439313BA4254}" srcOrd="0" destOrd="0" presId="urn:microsoft.com/office/officeart/2018/2/layout/IconVerticalSolidList"/>
    <dgm:cxn modelId="{AA16D497-FDAA-4FDA-B1EE-4D88A639109E}" type="presParOf" srcId="{C89E2AAE-AE52-441A-8B09-3A6478E6D573}" destId="{DD8E67DF-CEDC-439D-AC09-1B486B537944}" srcOrd="1" destOrd="0" presId="urn:microsoft.com/office/officeart/2018/2/layout/IconVerticalSolidList"/>
    <dgm:cxn modelId="{7D3DB4D2-6F14-409D-ACCB-2AD4D5493CE9}" type="presParOf" srcId="{C89E2AAE-AE52-441A-8B09-3A6478E6D573}" destId="{CDC73464-2F1E-460C-A0F4-7A92FE497642}" srcOrd="2" destOrd="0" presId="urn:microsoft.com/office/officeart/2018/2/layout/IconVerticalSolidList"/>
    <dgm:cxn modelId="{CBCA9144-8797-447C-A019-6D582BAEF235}" type="presParOf" srcId="{C89E2AAE-AE52-441A-8B09-3A6478E6D573}" destId="{27237137-BE65-4195-A2F9-B78F55591CB2}" srcOrd="3" destOrd="0" presId="urn:microsoft.com/office/officeart/2018/2/layout/IconVerticalSolidList"/>
    <dgm:cxn modelId="{48761134-0228-4E7F-804F-1ABD43B1147E}" type="presParOf" srcId="{18A54542-2C12-40C8-AC03-5A122B9B3D45}" destId="{437F72B1-1672-4616-8054-9850008CDD8D}" srcOrd="1" destOrd="0" presId="urn:microsoft.com/office/officeart/2018/2/layout/IconVerticalSolidList"/>
    <dgm:cxn modelId="{49942595-3976-4A17-8176-CCC93025A328}" type="presParOf" srcId="{18A54542-2C12-40C8-AC03-5A122B9B3D45}" destId="{B8C32C8C-AF9E-4521-8637-75C4930D2B58}" srcOrd="2" destOrd="0" presId="urn:microsoft.com/office/officeart/2018/2/layout/IconVerticalSolidList"/>
    <dgm:cxn modelId="{1734AE69-FBA9-490B-B0B0-98C7E2750D0A}" type="presParOf" srcId="{B8C32C8C-AF9E-4521-8637-75C4930D2B58}" destId="{1AB74704-53EB-408B-AAC8-D963E50759BA}" srcOrd="0" destOrd="0" presId="urn:microsoft.com/office/officeart/2018/2/layout/IconVerticalSolidList"/>
    <dgm:cxn modelId="{088BED09-831D-4A28-B24E-D96AA962D4CD}" type="presParOf" srcId="{B8C32C8C-AF9E-4521-8637-75C4930D2B58}" destId="{290265C0-F419-4563-A305-64860DCFFBB1}" srcOrd="1" destOrd="0" presId="urn:microsoft.com/office/officeart/2018/2/layout/IconVerticalSolidList"/>
    <dgm:cxn modelId="{C6EE460B-14D9-4B7E-BA91-1189A9E013AD}" type="presParOf" srcId="{B8C32C8C-AF9E-4521-8637-75C4930D2B58}" destId="{815D51F7-40DE-4007-A7EC-A1CA52DE952A}" srcOrd="2" destOrd="0" presId="urn:microsoft.com/office/officeart/2018/2/layout/IconVerticalSolidList"/>
    <dgm:cxn modelId="{4A9579F9-7019-444A-A7BB-27996B470360}" type="presParOf" srcId="{B8C32C8C-AF9E-4521-8637-75C4930D2B58}" destId="{A52992CD-DAA6-4148-99B7-9512AA86691C}" srcOrd="3" destOrd="0" presId="urn:microsoft.com/office/officeart/2018/2/layout/IconVerticalSolidList"/>
    <dgm:cxn modelId="{ACDE32E5-B676-49A1-95A3-263A2F90FD6F}" type="presParOf" srcId="{18A54542-2C12-40C8-AC03-5A122B9B3D45}" destId="{A76E3018-CF53-4B68-997A-18BB3E443DB1}" srcOrd="3" destOrd="0" presId="urn:microsoft.com/office/officeart/2018/2/layout/IconVerticalSolidList"/>
    <dgm:cxn modelId="{6A181DE9-6D6C-4233-9603-86C6206456A4}" type="presParOf" srcId="{18A54542-2C12-40C8-AC03-5A122B9B3D45}" destId="{9C59391F-5AED-4630-8D57-329C471E9282}" srcOrd="4" destOrd="0" presId="urn:microsoft.com/office/officeart/2018/2/layout/IconVerticalSolidList"/>
    <dgm:cxn modelId="{18299856-5972-4D27-BE8D-28DAF5FD0829}" type="presParOf" srcId="{9C59391F-5AED-4630-8D57-329C471E9282}" destId="{08CA6586-CDB9-4736-84DD-02AD854C7012}" srcOrd="0" destOrd="0" presId="urn:microsoft.com/office/officeart/2018/2/layout/IconVerticalSolidList"/>
    <dgm:cxn modelId="{B63060A9-4FCD-46AF-B58F-0EB6A9A414B4}" type="presParOf" srcId="{9C59391F-5AED-4630-8D57-329C471E9282}" destId="{1DA0C3B8-6B9B-44BB-887A-81A8EBE03B80}" srcOrd="1" destOrd="0" presId="urn:microsoft.com/office/officeart/2018/2/layout/IconVerticalSolidList"/>
    <dgm:cxn modelId="{A0DBD937-FF65-4C21-A04C-409549FE1A45}" type="presParOf" srcId="{9C59391F-5AED-4630-8D57-329C471E9282}" destId="{6735CE82-AEB9-4257-84B5-DB12948C15B5}" srcOrd="2" destOrd="0" presId="urn:microsoft.com/office/officeart/2018/2/layout/IconVerticalSolidList"/>
    <dgm:cxn modelId="{3B622733-EAE5-4BF4-951D-05A2ABCDBD3E}" type="presParOf" srcId="{9C59391F-5AED-4630-8D57-329C471E9282}" destId="{BCB4B8E4-4E6F-40F4-B0EA-D912805AED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F21FE-A970-4CCB-9CE5-439313BA4254}">
      <dsp:nvSpPr>
        <dsp:cNvPr id="0" name=""/>
        <dsp:cNvSpPr/>
      </dsp:nvSpPr>
      <dsp:spPr>
        <a:xfrm>
          <a:off x="0" y="3384"/>
          <a:ext cx="3025303" cy="14895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E67DF-CEDC-439D-AC09-1B486B537944}">
      <dsp:nvSpPr>
        <dsp:cNvPr id="0" name=""/>
        <dsp:cNvSpPr/>
      </dsp:nvSpPr>
      <dsp:spPr>
        <a:xfrm>
          <a:off x="450590" y="338533"/>
          <a:ext cx="820055" cy="819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37137-BE65-4195-A2F9-B78F55591CB2}">
      <dsp:nvSpPr>
        <dsp:cNvPr id="0" name=""/>
        <dsp:cNvSpPr/>
      </dsp:nvSpPr>
      <dsp:spPr>
        <a:xfrm>
          <a:off x="1721235" y="3384"/>
          <a:ext cx="1251933" cy="158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497" tIns="167497" rIns="167497" bIns="1674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OSHA 300 &amp; 300A for over 430 locations</a:t>
          </a:r>
        </a:p>
      </dsp:txBody>
      <dsp:txXfrm>
        <a:off x="1721235" y="3384"/>
        <a:ext cx="1251933" cy="1582650"/>
      </dsp:txXfrm>
    </dsp:sp>
    <dsp:sp modelId="{1AB74704-53EB-408B-AAC8-D963E50759BA}">
      <dsp:nvSpPr>
        <dsp:cNvPr id="0" name=""/>
        <dsp:cNvSpPr/>
      </dsp:nvSpPr>
      <dsp:spPr>
        <a:xfrm>
          <a:off x="0" y="1981698"/>
          <a:ext cx="3025303" cy="14895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265C0-F419-4563-A305-64860DCFFBB1}">
      <dsp:nvSpPr>
        <dsp:cNvPr id="0" name=""/>
        <dsp:cNvSpPr/>
      </dsp:nvSpPr>
      <dsp:spPr>
        <a:xfrm>
          <a:off x="450590" y="2316847"/>
          <a:ext cx="820055" cy="819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992CD-DAA6-4148-99B7-9512AA86691C}">
      <dsp:nvSpPr>
        <dsp:cNvPr id="0" name=""/>
        <dsp:cNvSpPr/>
      </dsp:nvSpPr>
      <dsp:spPr>
        <a:xfrm>
          <a:off x="1721235" y="1981698"/>
          <a:ext cx="1251933" cy="158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497" tIns="167497" rIns="167497" bIns="1674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now generate logs for hundreds of sites in minutes</a:t>
          </a:r>
          <a:endParaRPr lang="en-US" sz="1400" kern="1200" dirty="0"/>
        </a:p>
      </dsp:txBody>
      <dsp:txXfrm>
        <a:off x="1721235" y="1981698"/>
        <a:ext cx="1251933" cy="1582650"/>
      </dsp:txXfrm>
    </dsp:sp>
    <dsp:sp modelId="{08CA6586-CDB9-4736-84DD-02AD854C7012}">
      <dsp:nvSpPr>
        <dsp:cNvPr id="0" name=""/>
        <dsp:cNvSpPr/>
      </dsp:nvSpPr>
      <dsp:spPr>
        <a:xfrm>
          <a:off x="0" y="3960011"/>
          <a:ext cx="3025303" cy="14895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0C3B8-6B9B-44BB-887A-81A8EBE03B80}">
      <dsp:nvSpPr>
        <dsp:cNvPr id="0" name=""/>
        <dsp:cNvSpPr/>
      </dsp:nvSpPr>
      <dsp:spPr>
        <a:xfrm>
          <a:off x="450590" y="4295161"/>
          <a:ext cx="820055" cy="819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4B8E4-4E6F-40F4-B0EA-D912805AEDF1}">
      <dsp:nvSpPr>
        <dsp:cNvPr id="0" name=""/>
        <dsp:cNvSpPr/>
      </dsp:nvSpPr>
      <dsp:spPr>
        <a:xfrm>
          <a:off x="1721235" y="3960011"/>
          <a:ext cx="1251933" cy="1582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497" tIns="167497" rIns="167497" bIns="1674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Being built into the new tool!</a:t>
          </a:r>
        </a:p>
      </dsp:txBody>
      <dsp:txXfrm>
        <a:off x="1721235" y="3960011"/>
        <a:ext cx="1251933" cy="1582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6C86D-37AB-4FD0-AC65-A2B5BDB2648C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B67FE-A249-4893-9400-CB2FF682F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0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Megha to open the slides and the dashboards (have them ready))</a:t>
            </a:r>
          </a:p>
          <a:p>
            <a:r>
              <a:rPr lang="en-US" dirty="0"/>
              <a:t>Alex to present out for EMEA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990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338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290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589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811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073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496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184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80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D8778-9C11-5146-9222-576A6FD574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60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D8778-9C11-5146-9222-576A6FD574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0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D8778-9C11-5146-9222-576A6FD574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34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Gotham Book" panose="02000604040000020004" pitchFamily="50" charset="0"/>
              </a:rPr>
              <a:t>Grateful for the patience and partnership of the EHSS group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D8778-9C11-5146-9222-576A6FD574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Benjie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B67FE-A249-4893-9400-CB2FF682F2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4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B67FE-A249-4893-9400-CB2FF682F2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8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13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11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D8778-9C11-5146-9222-576A6FD574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65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01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8778-9C11-5146-9222-576A6FD574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943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DEF440-9898-4844-B9B1-8DBF51C008BC}"/>
              </a:ext>
            </a:extLst>
          </p:cNvPr>
          <p:cNvSpPr/>
          <p:nvPr userDrawn="1"/>
        </p:nvSpPr>
        <p:spPr>
          <a:xfrm>
            <a:off x="0" y="6454193"/>
            <a:ext cx="12192000" cy="4038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FC140C-6FEA-3947-8BF0-FE2059DBDB1B}"/>
              </a:ext>
            </a:extLst>
          </p:cNvPr>
          <p:cNvSpPr txBox="1">
            <a:spLocks/>
          </p:cNvSpPr>
          <p:nvPr userDrawn="1"/>
        </p:nvSpPr>
        <p:spPr>
          <a:xfrm>
            <a:off x="11648440" y="6489276"/>
            <a:ext cx="726440" cy="349250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2D5D8DC-9473-3845-81D6-4BCA6EEE8B1B}" type="slidenum">
              <a:rPr lang="en-US" sz="8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 algn="l"/>
              <a:t>‹#›</a:t>
            </a:fld>
            <a:endParaRPr lang="en-US" sz="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EEA127-D264-074C-BB17-1F8A888C5A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6739" y="6627678"/>
            <a:ext cx="1068120" cy="7587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7AB6147-37DD-9B4E-AC33-F7F4DC4A186D}"/>
              </a:ext>
            </a:extLst>
          </p:cNvPr>
          <p:cNvGrpSpPr/>
          <p:nvPr userDrawn="1"/>
        </p:nvGrpSpPr>
        <p:grpSpPr>
          <a:xfrm>
            <a:off x="3544577" y="6601152"/>
            <a:ext cx="5523223" cy="263505"/>
            <a:chOff x="7229781" y="13205016"/>
            <a:chExt cx="10207023" cy="52700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F4BD75-0F56-6B42-AED8-658EADDE0E30}"/>
                </a:ext>
              </a:extLst>
            </p:cNvPr>
            <p:cNvSpPr txBox="1"/>
            <p:nvPr userDrawn="1"/>
          </p:nvSpPr>
          <p:spPr>
            <a:xfrm>
              <a:off x="7229781" y="13205016"/>
              <a:ext cx="4801225" cy="3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" b="0" i="0" spc="100" baseline="0" dirty="0">
                  <a:solidFill>
                    <a:schemeClr val="tx2"/>
                  </a:solidFill>
                  <a:latin typeface="Gotham Light" pitchFamily="50" charset="0"/>
                  <a:ea typeface="Helvetica Neue" panose="02000503000000020004" pitchFamily="2" charset="0"/>
                  <a:cs typeface="Arial" panose="020B0604020202020204" pitchFamily="34" charset="0"/>
                </a:rPr>
                <a:t>COPYRIGHT 2022 TESLA INC.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2593AC-CAEC-774F-A6F4-F1E3EBAF9CE1}"/>
                </a:ext>
              </a:extLst>
            </p:cNvPr>
            <p:cNvSpPr txBox="1"/>
            <p:nvPr userDrawn="1"/>
          </p:nvSpPr>
          <p:spPr>
            <a:xfrm>
              <a:off x="11665173" y="13208806"/>
              <a:ext cx="5771631" cy="523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" b="0" i="0" spc="100" baseline="0" dirty="0">
                  <a:solidFill>
                    <a:schemeClr val="tx2"/>
                  </a:solidFill>
                  <a:latin typeface="Gotham Light" pitchFamily="50" charset="0"/>
                  <a:ea typeface="Helvetica Neue" panose="02000503000000020004" pitchFamily="2" charset="0"/>
                  <a:cs typeface="Arial" panose="020B0604020202020204" pitchFamily="34" charset="0"/>
                </a:rPr>
                <a:t>PROPRIETARY AND CONFIDENTIAL, DISCLOSED UNDER 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144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8112">
          <p15:clr>
            <a:srgbClr val="FBAE40"/>
          </p15:clr>
        </p15:guide>
        <p15:guide id="10" orient="horz" pos="480">
          <p15:clr>
            <a:srgbClr val="FBAE40"/>
          </p15:clr>
        </p15:guide>
        <p15:guide id="11" pos="14929">
          <p15:clr>
            <a:srgbClr val="FBAE40"/>
          </p15:clr>
        </p15:guide>
        <p15:guide id="12" pos="481">
          <p15:clr>
            <a:srgbClr val="FBAE40"/>
          </p15:clr>
        </p15:guide>
        <p15:guide id="13" orient="horz" pos="8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CE18A1-DFF2-EF4B-AC0E-CDDD3C2394E3}"/>
              </a:ext>
            </a:extLst>
          </p:cNvPr>
          <p:cNvSpPr/>
          <p:nvPr userDrawn="1"/>
        </p:nvSpPr>
        <p:spPr>
          <a:xfrm>
            <a:off x="4949859" y="379476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98325-F377-7040-A81C-7C377EAF1785}"/>
              </a:ext>
            </a:extLst>
          </p:cNvPr>
          <p:cNvSpPr/>
          <p:nvPr userDrawn="1"/>
        </p:nvSpPr>
        <p:spPr>
          <a:xfrm>
            <a:off x="7243628" y="2406276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33AF2-3076-E644-B0C2-D63461A337E4}"/>
              </a:ext>
            </a:extLst>
          </p:cNvPr>
          <p:cNvSpPr/>
          <p:nvPr userDrawn="1"/>
        </p:nvSpPr>
        <p:spPr>
          <a:xfrm>
            <a:off x="4947748" y="4436539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6605E1-1213-C940-8DCB-9B2E378D250C}"/>
              </a:ext>
            </a:extLst>
          </p:cNvPr>
          <p:cNvSpPr/>
          <p:nvPr userDrawn="1"/>
        </p:nvSpPr>
        <p:spPr>
          <a:xfrm>
            <a:off x="2663299" y="2404382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0B0DD-A8BE-C240-BD4E-8EF473B38828}"/>
              </a:ext>
            </a:extLst>
          </p:cNvPr>
          <p:cNvSpPr/>
          <p:nvPr userDrawn="1"/>
        </p:nvSpPr>
        <p:spPr>
          <a:xfrm>
            <a:off x="2663299" y="4429287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515C5-1AE4-954A-8273-B7F57BD2C43E}"/>
              </a:ext>
            </a:extLst>
          </p:cNvPr>
          <p:cNvSpPr/>
          <p:nvPr userDrawn="1"/>
        </p:nvSpPr>
        <p:spPr>
          <a:xfrm>
            <a:off x="4949859" y="2404382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935D-1E56-3E4F-B567-BF61568AA972}"/>
              </a:ext>
            </a:extLst>
          </p:cNvPr>
          <p:cNvSpPr/>
          <p:nvPr userDrawn="1"/>
        </p:nvSpPr>
        <p:spPr>
          <a:xfrm>
            <a:off x="7236418" y="4429287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83DD17-6AED-EC42-B12F-8C27D14CEF90}"/>
              </a:ext>
            </a:extLst>
          </p:cNvPr>
          <p:cNvSpPr/>
          <p:nvPr userDrawn="1"/>
        </p:nvSpPr>
        <p:spPr>
          <a:xfrm>
            <a:off x="2663299" y="379476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93B2EB-BB8D-2A41-9490-178E57EB18FA}"/>
              </a:ext>
            </a:extLst>
          </p:cNvPr>
          <p:cNvSpPr/>
          <p:nvPr userDrawn="1"/>
        </p:nvSpPr>
        <p:spPr>
          <a:xfrm>
            <a:off x="7236418" y="379476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55CF9E-68BD-184C-BA4C-352088E2EF8F}"/>
              </a:ext>
            </a:extLst>
          </p:cNvPr>
          <p:cNvSpPr/>
          <p:nvPr userDrawn="1"/>
        </p:nvSpPr>
        <p:spPr>
          <a:xfrm>
            <a:off x="9522978" y="379476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E9A80-B07B-7F49-93E8-78E183A8550B}"/>
              </a:ext>
            </a:extLst>
          </p:cNvPr>
          <p:cNvSpPr/>
          <p:nvPr userDrawn="1"/>
        </p:nvSpPr>
        <p:spPr>
          <a:xfrm>
            <a:off x="9530188" y="2407015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2FE489-AD8C-E642-9C9B-457DB02C0A18}"/>
              </a:ext>
            </a:extLst>
          </p:cNvPr>
          <p:cNvSpPr/>
          <p:nvPr userDrawn="1"/>
        </p:nvSpPr>
        <p:spPr>
          <a:xfrm>
            <a:off x="9522978" y="4429287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99D8D3-87FC-FF42-A248-6EB970232E38}"/>
              </a:ext>
            </a:extLst>
          </p:cNvPr>
          <p:cNvSpPr/>
          <p:nvPr userDrawn="1"/>
        </p:nvSpPr>
        <p:spPr>
          <a:xfrm>
            <a:off x="376740" y="2404382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4377B0-06EE-4047-A0F1-F2ED23C54C30}"/>
              </a:ext>
            </a:extLst>
          </p:cNvPr>
          <p:cNvSpPr/>
          <p:nvPr userDrawn="1"/>
        </p:nvSpPr>
        <p:spPr>
          <a:xfrm>
            <a:off x="376740" y="379476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2EFA87-3792-0541-B9E2-F8DC3F848F3E}"/>
              </a:ext>
            </a:extLst>
          </p:cNvPr>
          <p:cNvSpPr/>
          <p:nvPr userDrawn="1"/>
        </p:nvSpPr>
        <p:spPr>
          <a:xfrm>
            <a:off x="377395" y="4429287"/>
            <a:ext cx="2286560" cy="2024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FE9CEE-93A4-2842-8AC4-72936C59B4A2}"/>
              </a:ext>
            </a:extLst>
          </p:cNvPr>
          <p:cNvSpPr>
            <a:spLocks/>
          </p:cNvSpPr>
          <p:nvPr userDrawn="1"/>
        </p:nvSpPr>
        <p:spPr>
          <a:xfrm>
            <a:off x="390875" y="4367174"/>
            <a:ext cx="11433083" cy="12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D0CD70-D010-D34E-B767-3F2A02CDBE75}"/>
              </a:ext>
            </a:extLst>
          </p:cNvPr>
          <p:cNvSpPr>
            <a:spLocks/>
          </p:cNvSpPr>
          <p:nvPr userDrawn="1"/>
        </p:nvSpPr>
        <p:spPr>
          <a:xfrm rot="5400000">
            <a:off x="-374795" y="3352098"/>
            <a:ext cx="6076188" cy="12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9FBA68-07D2-9347-ADD0-31CE4CD1E7A2}"/>
              </a:ext>
            </a:extLst>
          </p:cNvPr>
          <p:cNvSpPr>
            <a:spLocks/>
          </p:cNvSpPr>
          <p:nvPr userDrawn="1"/>
        </p:nvSpPr>
        <p:spPr>
          <a:xfrm rot="5400000">
            <a:off x="1913876" y="3352098"/>
            <a:ext cx="6076188" cy="12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16E9F1-49EB-5B4B-9E24-48658C9C7868}"/>
              </a:ext>
            </a:extLst>
          </p:cNvPr>
          <p:cNvSpPr>
            <a:spLocks/>
          </p:cNvSpPr>
          <p:nvPr userDrawn="1"/>
        </p:nvSpPr>
        <p:spPr>
          <a:xfrm rot="5400000">
            <a:off x="4200435" y="3352098"/>
            <a:ext cx="6076188" cy="12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1D336C-A3D7-C148-B216-75C86B6CA864}"/>
              </a:ext>
            </a:extLst>
          </p:cNvPr>
          <p:cNvSpPr>
            <a:spLocks/>
          </p:cNvSpPr>
          <p:nvPr userDrawn="1"/>
        </p:nvSpPr>
        <p:spPr>
          <a:xfrm rot="5400000">
            <a:off x="6482773" y="3352098"/>
            <a:ext cx="6076188" cy="12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F2DE52-8E31-D840-BC26-CD8F8BCB8F1E}"/>
              </a:ext>
            </a:extLst>
          </p:cNvPr>
          <p:cNvSpPr>
            <a:spLocks/>
          </p:cNvSpPr>
          <p:nvPr userDrawn="1"/>
        </p:nvSpPr>
        <p:spPr>
          <a:xfrm>
            <a:off x="390875" y="2340374"/>
            <a:ext cx="11433083" cy="128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5832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44D991-E714-4345-800C-A12143B9D6C7}"/>
              </a:ext>
            </a:extLst>
          </p:cNvPr>
          <p:cNvSpPr/>
          <p:nvPr userDrawn="1"/>
        </p:nvSpPr>
        <p:spPr>
          <a:xfrm>
            <a:off x="4153153" y="0"/>
            <a:ext cx="803884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CC96C4B-29DF-6944-8168-89994699FA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966" y="1394460"/>
            <a:ext cx="3444875" cy="1765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499"/>
              </a:lnSpc>
              <a:spcBef>
                <a:spcPts val="0"/>
              </a:spcBef>
              <a:buNone/>
              <a:defRPr sz="4199" b="0" i="0" spc="7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THE MAIN TITLE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1075C1-EBF8-5C4F-97A2-F796EA43673B}"/>
              </a:ext>
            </a:extLst>
          </p:cNvPr>
          <p:cNvSpPr txBox="1"/>
          <p:nvPr userDrawn="1"/>
        </p:nvSpPr>
        <p:spPr>
          <a:xfrm>
            <a:off x="382297" y="5415280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spc="50" baseline="0" dirty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NOTICE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0AF1A-1681-8D49-96AD-2DFE483B75D7}"/>
              </a:ext>
            </a:extLst>
          </p:cNvPr>
          <p:cNvSpPr txBox="1"/>
          <p:nvPr userDrawn="1"/>
        </p:nvSpPr>
        <p:spPr>
          <a:xfrm>
            <a:off x="371907" y="6140752"/>
            <a:ext cx="101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spc="50" baseline="0" dirty="0">
                <a:solidFill>
                  <a:schemeClr val="tx2"/>
                </a:solidFill>
                <a:latin typeface="Arial" panose="020B0604020202020204" pitchFamily="34" charset="0"/>
                <a:ea typeface="Helvetica Neue Medium" panose="02000503000000020004" pitchFamily="2" charset="0"/>
                <a:cs typeface="Arial" panose="020B0604020202020204" pitchFamily="34" charset="0"/>
              </a:rPr>
              <a:t>LAST EDITED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7C57071-4A6E-5542-B832-0C6A7D16E8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53153" y="0"/>
            <a:ext cx="8041387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image here — Please do not readjust the image position)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E893FF49-15BB-5247-ACBE-107EC45A4A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966" y="3261360"/>
            <a:ext cx="3444875" cy="822960"/>
          </a:xfrm>
          <a:prstGeom prst="rect">
            <a:avLst/>
          </a:prstGeom>
        </p:spPr>
        <p:txBody>
          <a:bodyPr/>
          <a:lstStyle>
            <a:lvl1pPr marL="0" marR="0" indent="0" algn="l" defTabSz="914143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914143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the subtitle 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863AA2-83DF-354B-90D4-2DD5C9B8D734}"/>
              </a:ext>
            </a:extLst>
          </p:cNvPr>
          <p:cNvSpPr txBox="1"/>
          <p:nvPr userDrawn="1"/>
        </p:nvSpPr>
        <p:spPr>
          <a:xfrm>
            <a:off x="382297" y="5545466"/>
            <a:ext cx="3403600" cy="430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"/>
              </a:lnSpc>
            </a:pPr>
            <a:r>
              <a:rPr lang="en-US" sz="700" b="0" i="0" kern="1200" spc="15" baseline="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 information contained in this documents is confidential, privileged and</a:t>
            </a:r>
          </a:p>
          <a:p>
            <a:pPr>
              <a:lnSpc>
                <a:spcPts val="850"/>
              </a:lnSpc>
            </a:pPr>
            <a:r>
              <a:rPr lang="en-US" sz="700" b="0" i="0" kern="1200" spc="15" baseline="0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only for the information of the intended recipient and may not be used, published or redistributed without the prior written consent of Tesla, Inc.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A7F8EE-3DC7-D449-B839-3BABD0C06D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686" y="381000"/>
            <a:ext cx="829852" cy="5895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BE6F081-7E58-7D41-AD5C-5E22F5C1AE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296" y="6258560"/>
            <a:ext cx="3444875" cy="254000"/>
          </a:xfrm>
          <a:prstGeom prst="rect">
            <a:avLst/>
          </a:prstGeom>
        </p:spPr>
        <p:txBody>
          <a:bodyPr/>
          <a:lstStyle>
            <a:lvl1pPr marL="0" marR="0" indent="0" algn="l" defTabSz="914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914143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Month Date, Year (e.g., April 04, 2021)</a:t>
            </a:r>
          </a:p>
        </p:txBody>
      </p:sp>
    </p:spTree>
    <p:extLst>
      <p:ext uri="{BB962C8B-B14F-4D97-AF65-F5344CB8AC3E}">
        <p14:creationId xmlns:p14="http://schemas.microsoft.com/office/powerpoint/2010/main" val="1469438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33">
          <p15:clr>
            <a:srgbClr val="FBAE40"/>
          </p15:clr>
        </p15:guide>
        <p15:guide id="3" pos="481">
          <p15:clr>
            <a:srgbClr val="FBAE40"/>
          </p15:clr>
        </p15:guide>
        <p15:guide id="7" orient="horz" pos="4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098DE8-D05B-FF42-A2EB-FD647E4B67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686" y="381000"/>
            <a:ext cx="829852" cy="58951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BC409DC-5D11-E34E-A04F-491662C346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966" y="1394460"/>
            <a:ext cx="3444875" cy="1765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499"/>
              </a:lnSpc>
              <a:spcBef>
                <a:spcPts val="0"/>
              </a:spcBef>
              <a:buNone/>
              <a:defRPr sz="4199" b="0" i="0" spc="70" baseline="0">
                <a:latin typeface="Gotham Light" pitchFamily="50" charset="0"/>
                <a:ea typeface="Gotham Light" pitchFamily="50" charset="0"/>
                <a:cs typeface="Arial" panose="020B0604020202020204" pitchFamily="34" charset="0"/>
              </a:defRPr>
            </a:lvl1pPr>
            <a:lvl2pPr marL="457072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THE MAIN TITLE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A8B8E-66EB-3E40-BF0E-17F6DAA07442}"/>
              </a:ext>
            </a:extLst>
          </p:cNvPr>
          <p:cNvSpPr txBox="1"/>
          <p:nvPr userDrawn="1"/>
        </p:nvSpPr>
        <p:spPr>
          <a:xfrm>
            <a:off x="382297" y="5415280"/>
            <a:ext cx="609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spc="50" baseline="0" dirty="0">
                <a:solidFill>
                  <a:schemeClr val="tx2"/>
                </a:solidFill>
                <a:latin typeface="Gotham Light" pitchFamily="50" charset="0"/>
                <a:ea typeface="Helvetica Neue Medium" panose="02000503000000020004" pitchFamily="2" charset="0"/>
                <a:cs typeface="Arial" panose="020B0604020202020204" pitchFamily="34" charset="0"/>
              </a:rPr>
              <a:t>NOTICE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1EB4D-5F16-EB4B-BC6B-D3394C11E682}"/>
              </a:ext>
            </a:extLst>
          </p:cNvPr>
          <p:cNvSpPr txBox="1"/>
          <p:nvPr userDrawn="1"/>
        </p:nvSpPr>
        <p:spPr>
          <a:xfrm>
            <a:off x="371907" y="6140752"/>
            <a:ext cx="1016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i="0" spc="50" baseline="0" dirty="0">
                <a:solidFill>
                  <a:schemeClr val="tx2"/>
                </a:solidFill>
                <a:latin typeface="Gotham Light" pitchFamily="50" charset="0"/>
                <a:ea typeface="Helvetica Neue Medium" panose="02000503000000020004" pitchFamily="2" charset="0"/>
                <a:cs typeface="Arial" panose="020B0604020202020204" pitchFamily="34" charset="0"/>
              </a:rPr>
              <a:t>LAST EDITED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E769D86-3954-CA42-BDF1-48EE06AFA5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966" y="3261360"/>
            <a:ext cx="3444875" cy="822960"/>
          </a:xfrm>
          <a:prstGeom prst="rect">
            <a:avLst/>
          </a:prstGeom>
        </p:spPr>
        <p:txBody>
          <a:bodyPr/>
          <a:lstStyle>
            <a:lvl1pPr marL="0" marR="0" indent="0" algn="l" defTabSz="914143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accent3"/>
                </a:solidFill>
                <a:latin typeface="Gotham Light" pitchFamily="50" charset="0"/>
                <a:ea typeface="Gotham Light" pitchFamily="50" charset="0"/>
                <a:cs typeface="Arial" panose="020B0604020202020204" pitchFamily="34" charset="0"/>
              </a:defRPr>
            </a:lvl1pPr>
            <a:lvl2pPr marL="457072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914143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the subtitle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08F4367-F868-854E-B75B-9550A21E3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296" y="6258560"/>
            <a:ext cx="3444875" cy="254000"/>
          </a:xfrm>
          <a:prstGeom prst="rect">
            <a:avLst/>
          </a:prstGeom>
        </p:spPr>
        <p:txBody>
          <a:bodyPr/>
          <a:lstStyle>
            <a:lvl1pPr marL="0" marR="0" indent="0" algn="l" defTabSz="914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0" i="0">
                <a:solidFill>
                  <a:schemeClr val="accent3"/>
                </a:solidFill>
                <a:latin typeface="Gotham Light" pitchFamily="50" charset="0"/>
                <a:ea typeface="Gotham Light" pitchFamily="50" charset="0"/>
                <a:cs typeface="Arial" panose="020B0604020202020204" pitchFamily="34" charset="0"/>
              </a:defRPr>
            </a:lvl1pPr>
            <a:lvl2pPr marL="457072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914143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Month Date, Year (e.g., April 04, 2021)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9747CF-A87A-4641-A5AE-8E81AB51A41D}"/>
              </a:ext>
            </a:extLst>
          </p:cNvPr>
          <p:cNvSpPr txBox="1"/>
          <p:nvPr userDrawn="1"/>
        </p:nvSpPr>
        <p:spPr>
          <a:xfrm>
            <a:off x="382296" y="5545466"/>
            <a:ext cx="3656303" cy="43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50"/>
              </a:lnSpc>
            </a:pPr>
            <a:r>
              <a:rPr lang="en-US" sz="700" b="0" i="0" kern="1200" spc="15" baseline="0" dirty="0">
                <a:solidFill>
                  <a:schemeClr val="tx2"/>
                </a:solidFill>
                <a:effectLst/>
                <a:latin typeface="Gotham Light" pitchFamily="50" charset="0"/>
                <a:ea typeface="Helvetica Neue" panose="02000503000000020004" pitchFamily="2" charset="0"/>
                <a:cs typeface="Arial" panose="020B0604020202020204" pitchFamily="34" charset="0"/>
              </a:rPr>
              <a:t>The information contained in this documents is confidential, privileged and</a:t>
            </a:r>
          </a:p>
          <a:p>
            <a:pPr>
              <a:lnSpc>
                <a:spcPts val="850"/>
              </a:lnSpc>
            </a:pPr>
            <a:r>
              <a:rPr lang="en-US" sz="700" b="0" i="0" kern="1200" spc="15" baseline="0" dirty="0">
                <a:solidFill>
                  <a:schemeClr val="tx2"/>
                </a:solidFill>
                <a:effectLst/>
                <a:latin typeface="Gotham Light" pitchFamily="50" charset="0"/>
                <a:ea typeface="Helvetica Neue" panose="02000503000000020004" pitchFamily="2" charset="0"/>
                <a:cs typeface="Arial" panose="020B0604020202020204" pitchFamily="34" charset="0"/>
              </a:rPr>
              <a:t>only for the information of the intended recipient and may not be used, published or redistributed without the prior written consent of Tesla, Inc.</a:t>
            </a:r>
          </a:p>
        </p:txBody>
      </p:sp>
    </p:spTree>
    <p:extLst>
      <p:ext uri="{BB962C8B-B14F-4D97-AF65-F5344CB8AC3E}">
        <p14:creationId xmlns:p14="http://schemas.microsoft.com/office/powerpoint/2010/main" val="2978383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233">
          <p15:clr>
            <a:srgbClr val="FBAE40"/>
          </p15:clr>
        </p15:guide>
        <p15:guide id="3" pos="481">
          <p15:clr>
            <a:srgbClr val="FBAE40"/>
          </p15:clr>
        </p15:guide>
        <p15:guide id="7" orient="horz" pos="4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279D2BB-DBC8-7140-9C26-3B5EA1295E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2145" y="754766"/>
            <a:ext cx="3779906" cy="396241"/>
          </a:xfrm>
          <a:prstGeom prst="rect">
            <a:avLst/>
          </a:prstGeom>
        </p:spPr>
        <p:txBody>
          <a:bodyPr/>
          <a:lstStyle>
            <a:lvl1pPr marL="0" marR="0" indent="0" algn="l" defTabSz="9141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marL="0" marR="0" lvl="0" indent="0" algn="l" defTabSz="914143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Edit the subtitle here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A7D8811-1755-E245-856C-9EEF94BC4C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145" y="381000"/>
            <a:ext cx="3768332" cy="4111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spc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the main 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37B62E-1E90-4243-AC74-812281FA700D}"/>
              </a:ext>
            </a:extLst>
          </p:cNvPr>
          <p:cNvSpPr/>
          <p:nvPr userDrawn="1"/>
        </p:nvSpPr>
        <p:spPr>
          <a:xfrm>
            <a:off x="0" y="6454192"/>
            <a:ext cx="12192000" cy="4038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73A5756-3D71-C84A-A1AF-7DD4AED74F7D}"/>
              </a:ext>
            </a:extLst>
          </p:cNvPr>
          <p:cNvSpPr txBox="1">
            <a:spLocks/>
          </p:cNvSpPr>
          <p:nvPr userDrawn="1"/>
        </p:nvSpPr>
        <p:spPr>
          <a:xfrm>
            <a:off x="11648440" y="6489276"/>
            <a:ext cx="726440" cy="349250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2D5D8DC-9473-3845-81D6-4BCA6EEE8B1B}" type="slidenum">
              <a:rPr lang="en-US" sz="8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 algn="l"/>
              <a:t>‹#›</a:t>
            </a:fld>
            <a:endParaRPr lang="en-US" sz="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B73C07-90F5-5A42-8FE0-CECB65B75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6739" y="6627678"/>
            <a:ext cx="1068120" cy="758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E3F4607-31F9-D841-A63E-CA661FECECB4}"/>
              </a:ext>
            </a:extLst>
          </p:cNvPr>
          <p:cNvGrpSpPr/>
          <p:nvPr userDrawn="1"/>
        </p:nvGrpSpPr>
        <p:grpSpPr>
          <a:xfrm>
            <a:off x="3544577" y="6601151"/>
            <a:ext cx="5102847" cy="178867"/>
            <a:chOff x="7229781" y="13205016"/>
            <a:chExt cx="10207023" cy="3577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14344A-FC46-134D-A5E8-2822BFCA3F05}"/>
                </a:ext>
              </a:extLst>
            </p:cNvPr>
            <p:cNvSpPr txBox="1"/>
            <p:nvPr userDrawn="1"/>
          </p:nvSpPr>
          <p:spPr>
            <a:xfrm>
              <a:off x="7229781" y="13205016"/>
              <a:ext cx="4801225" cy="3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" b="0" i="0" spc="100" baseline="0" dirty="0">
                  <a:solidFill>
                    <a:schemeClr val="tx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COPYRIGHT 20XX TESLA INC.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F67A45-0ADA-4345-A00A-FA51A2FDCC80}"/>
                </a:ext>
              </a:extLst>
            </p:cNvPr>
            <p:cNvSpPr txBox="1"/>
            <p:nvPr userDrawn="1"/>
          </p:nvSpPr>
          <p:spPr>
            <a:xfrm>
              <a:off x="11665173" y="13208806"/>
              <a:ext cx="5771631" cy="3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" b="0" i="0" spc="100" baseline="0" dirty="0">
                  <a:solidFill>
                    <a:schemeClr val="tx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PROPRIETARY AND CONFIDENTIAL, DISCLOSED UNDER 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747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81">
          <p15:clr>
            <a:srgbClr val="FBAE40"/>
          </p15:clr>
        </p15:guide>
        <p15:guide id="7" orient="horz" pos="8112">
          <p15:clr>
            <a:srgbClr val="FBAE40"/>
          </p15:clr>
        </p15:guide>
        <p15:guide id="8" orient="horz" pos="480">
          <p15:clr>
            <a:srgbClr val="FBAE40"/>
          </p15:clr>
        </p15:guide>
        <p15:guide id="10" pos="149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 Text Size_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E6FC0C8-7701-5C43-B86D-A4713631AD2E}"/>
              </a:ext>
            </a:extLst>
          </p:cNvPr>
          <p:cNvSpPr/>
          <p:nvPr userDrawn="1"/>
        </p:nvSpPr>
        <p:spPr>
          <a:xfrm>
            <a:off x="381744" y="381000"/>
            <a:ext cx="3749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0" i="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Font Size Guide Examples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C128D8-931E-4A47-9709-4BAA8249EB41}"/>
              </a:ext>
            </a:extLst>
          </p:cNvPr>
          <p:cNvSpPr/>
          <p:nvPr userDrawn="1"/>
        </p:nvSpPr>
        <p:spPr>
          <a:xfrm>
            <a:off x="38889" y="6461813"/>
            <a:ext cx="12192000" cy="4038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1E86BDD-6E41-354B-99BA-199154284189}"/>
              </a:ext>
            </a:extLst>
          </p:cNvPr>
          <p:cNvSpPr txBox="1">
            <a:spLocks/>
          </p:cNvSpPr>
          <p:nvPr userDrawn="1"/>
        </p:nvSpPr>
        <p:spPr>
          <a:xfrm>
            <a:off x="11648440" y="6489276"/>
            <a:ext cx="726440" cy="349250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2D5D8DC-9473-3845-81D6-4BCA6EEE8B1B}" type="slidenum">
              <a:rPr lang="en-US" sz="8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 algn="l"/>
              <a:t>‹#›</a:t>
            </a:fld>
            <a:endParaRPr lang="en-US" sz="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1D3BE3-3321-8041-8424-E2A047D6BC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6739" y="6627678"/>
            <a:ext cx="1068120" cy="75877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7F6E933-7DB6-A147-A16B-5F912444E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91365" y="2286000"/>
            <a:ext cx="4643437" cy="376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More Copy</a:t>
            </a:r>
            <a:br>
              <a:rPr lang="en-US" dirty="0"/>
            </a:br>
            <a:r>
              <a:rPr lang="en-US" dirty="0"/>
              <a:t>2</a:t>
            </a:r>
            <a:r>
              <a:rPr lang="en-US" altLang="zh-CN" dirty="0"/>
              <a:t>4</a:t>
            </a:r>
            <a:r>
              <a:rPr lang="en-US" dirty="0"/>
              <a:t>pt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810C074B-9468-0D41-BE32-E4294DF57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1962" y="2286000"/>
            <a:ext cx="3227407" cy="376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Less Copy</a:t>
            </a:r>
            <a:br>
              <a:rPr lang="en-US" dirty="0"/>
            </a:br>
            <a:r>
              <a:rPr lang="en-US" altLang="zh-CN" dirty="0"/>
              <a:t>32</a:t>
            </a:r>
            <a:r>
              <a:rPr lang="en-US" dirty="0"/>
              <a:t>pt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01BDC9D6-2E8C-6644-BA14-9644936259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744" y="2286000"/>
            <a:ext cx="3315505" cy="376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altLang="zh-CN" dirty="0"/>
              <a:t>4</a:t>
            </a:r>
            <a:r>
              <a:rPr lang="en-US" dirty="0"/>
              <a:t>0pt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6945BC-6EC0-3D48-9879-7EC3DECD85C3}"/>
              </a:ext>
            </a:extLst>
          </p:cNvPr>
          <p:cNvSpPr/>
          <p:nvPr userDrawn="1"/>
        </p:nvSpPr>
        <p:spPr>
          <a:xfrm>
            <a:off x="382931" y="754537"/>
            <a:ext cx="55225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0" i="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Please sample the text sizes below to use </a:t>
            </a:r>
            <a:br>
              <a:rPr lang="en-US" sz="2000" b="0" i="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2000" b="0" i="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 your own presentation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235F1E-1118-9E4C-B585-FF97761EF712}"/>
              </a:ext>
            </a:extLst>
          </p:cNvPr>
          <p:cNvGrpSpPr/>
          <p:nvPr userDrawn="1"/>
        </p:nvGrpSpPr>
        <p:grpSpPr>
          <a:xfrm>
            <a:off x="3544577" y="6601151"/>
            <a:ext cx="5102847" cy="178867"/>
            <a:chOff x="7229781" y="13205016"/>
            <a:chExt cx="10207023" cy="3577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AD6A45-10B4-AB42-9F2D-0F830B1810EB}"/>
                </a:ext>
              </a:extLst>
            </p:cNvPr>
            <p:cNvSpPr txBox="1"/>
            <p:nvPr userDrawn="1"/>
          </p:nvSpPr>
          <p:spPr>
            <a:xfrm>
              <a:off x="7229781" y="13205016"/>
              <a:ext cx="4801225" cy="3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" b="0" i="0" spc="100" baseline="0" dirty="0">
                  <a:solidFill>
                    <a:schemeClr val="tx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COPYRIGHT 20XX TESLA INC.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E33E82-5EE4-D347-9760-ED27B5D8D266}"/>
                </a:ext>
              </a:extLst>
            </p:cNvPr>
            <p:cNvSpPr txBox="1"/>
            <p:nvPr userDrawn="1"/>
          </p:nvSpPr>
          <p:spPr>
            <a:xfrm>
              <a:off x="11665173" y="13208806"/>
              <a:ext cx="5771631" cy="3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" b="0" i="0" spc="100" baseline="0" dirty="0">
                  <a:solidFill>
                    <a:schemeClr val="tx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PROPRIETARY AND CONFIDENTIAL, DISCLOSED UNDER 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416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81">
          <p15:clr>
            <a:srgbClr val="FBAE40"/>
          </p15:clr>
        </p15:guide>
        <p15:guide id="7" orient="horz" pos="8112">
          <p15:clr>
            <a:srgbClr val="FBAE40"/>
          </p15:clr>
        </p15:guide>
        <p15:guide id="8" orient="horz" pos="480">
          <p15:clr>
            <a:srgbClr val="FBAE40"/>
          </p15:clr>
        </p15:guide>
        <p15:guide id="10" pos="149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 Text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53CCAD-C123-6E42-B15C-143D51011A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91365" y="2286000"/>
            <a:ext cx="4643437" cy="376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More Copy</a:t>
            </a:r>
            <a:br>
              <a:rPr lang="en-US" dirty="0"/>
            </a:br>
            <a:r>
              <a:rPr lang="en-US" dirty="0"/>
              <a:t>2</a:t>
            </a:r>
            <a:r>
              <a:rPr lang="en-US" altLang="zh-CN" dirty="0"/>
              <a:t>4</a:t>
            </a:r>
            <a:r>
              <a:rPr lang="en-US" dirty="0"/>
              <a:t>pt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D287A3-5CB6-CD4A-8247-4513732B1534}"/>
              </a:ext>
            </a:extLst>
          </p:cNvPr>
          <p:cNvSpPr/>
          <p:nvPr userDrawn="1"/>
        </p:nvSpPr>
        <p:spPr>
          <a:xfrm>
            <a:off x="0" y="6454192"/>
            <a:ext cx="12192000" cy="40380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240C17-081F-C54C-A1EE-DE56E8686CE0}"/>
              </a:ext>
            </a:extLst>
          </p:cNvPr>
          <p:cNvSpPr txBox="1">
            <a:spLocks/>
          </p:cNvSpPr>
          <p:nvPr userDrawn="1"/>
        </p:nvSpPr>
        <p:spPr>
          <a:xfrm>
            <a:off x="11648440" y="6489276"/>
            <a:ext cx="726440" cy="349250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82D5D8DC-9473-3845-81D6-4BCA6EEE8B1B}" type="slidenum">
              <a:rPr lang="en-US" sz="800" smtClean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pPr algn="l"/>
              <a:t>‹#›</a:t>
            </a:fld>
            <a:endParaRPr lang="en-US" sz="8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0474263-5AD8-2742-87C7-8CB71E2B50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6739" y="6627678"/>
            <a:ext cx="1068120" cy="75877"/>
          </a:xfrm>
          <a:prstGeom prst="rect">
            <a:avLst/>
          </a:prstGeom>
        </p:spPr>
      </p:pic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C7F7C291-7F55-A44C-8D5D-CD04E93C40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61962" y="2286000"/>
            <a:ext cx="3227407" cy="376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6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Less Copy</a:t>
            </a:r>
            <a:br>
              <a:rPr lang="en-US" dirty="0"/>
            </a:br>
            <a:r>
              <a:rPr lang="en-US" altLang="zh-CN" dirty="0"/>
              <a:t>32</a:t>
            </a:r>
            <a:r>
              <a:rPr lang="en-US" dirty="0"/>
              <a:t>pt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91818B47-F733-9A4D-9972-2B690168F6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744" y="2286000"/>
            <a:ext cx="3315505" cy="376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0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457072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143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215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286" indent="0">
              <a:buNone/>
              <a:defRPr sz="12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Title</a:t>
            </a:r>
            <a:br>
              <a:rPr lang="en-US" dirty="0"/>
            </a:br>
            <a:r>
              <a:rPr lang="en-US" altLang="zh-CN" dirty="0"/>
              <a:t>4</a:t>
            </a:r>
            <a:r>
              <a:rPr lang="en-US" dirty="0"/>
              <a:t>0pt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D7D8FB-CE15-0C4F-B594-C9D32EDDF362}"/>
              </a:ext>
            </a:extLst>
          </p:cNvPr>
          <p:cNvSpPr/>
          <p:nvPr userDrawn="1"/>
        </p:nvSpPr>
        <p:spPr>
          <a:xfrm>
            <a:off x="381744" y="381000"/>
            <a:ext cx="3749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0" i="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Font Size Guide Examples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BE7F04-BA46-674A-B943-AB6D08AF9169}"/>
              </a:ext>
            </a:extLst>
          </p:cNvPr>
          <p:cNvSpPr/>
          <p:nvPr userDrawn="1"/>
        </p:nvSpPr>
        <p:spPr>
          <a:xfrm>
            <a:off x="382931" y="754537"/>
            <a:ext cx="55225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0" i="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Please sample the text sizes below to use </a:t>
            </a:r>
            <a:br>
              <a:rPr lang="en-US" sz="2000" b="0" i="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</a:br>
            <a:r>
              <a:rPr lang="en-US" sz="2000" b="0" i="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 your own presentation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50A8B7-BFF2-3140-8320-5788D60582C4}"/>
              </a:ext>
            </a:extLst>
          </p:cNvPr>
          <p:cNvGrpSpPr/>
          <p:nvPr userDrawn="1"/>
        </p:nvGrpSpPr>
        <p:grpSpPr>
          <a:xfrm>
            <a:off x="3544577" y="6601151"/>
            <a:ext cx="5102847" cy="178867"/>
            <a:chOff x="7229781" y="13205016"/>
            <a:chExt cx="10207023" cy="3577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DA18CC-1BF8-8B45-88F8-1C1894CBBE3B}"/>
                </a:ext>
              </a:extLst>
            </p:cNvPr>
            <p:cNvSpPr txBox="1"/>
            <p:nvPr userDrawn="1"/>
          </p:nvSpPr>
          <p:spPr>
            <a:xfrm>
              <a:off x="7229781" y="13205016"/>
              <a:ext cx="4801225" cy="3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" b="0" i="0" spc="100" baseline="0" dirty="0">
                  <a:solidFill>
                    <a:schemeClr val="tx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COPYRIGHT 20XX TESLA INC.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C0AF42-CFE9-464D-ADFD-E1617E15B4C8}"/>
                </a:ext>
              </a:extLst>
            </p:cNvPr>
            <p:cNvSpPr txBox="1"/>
            <p:nvPr userDrawn="1"/>
          </p:nvSpPr>
          <p:spPr>
            <a:xfrm>
              <a:off x="11665173" y="13208806"/>
              <a:ext cx="5771631" cy="3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50" b="0" i="0" spc="100" baseline="0" dirty="0">
                  <a:solidFill>
                    <a:schemeClr val="tx2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rPr>
                <a:t>PROPRIETARY AND CONFIDENTIAL, DISCLOSED UNDER 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826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81">
          <p15:clr>
            <a:srgbClr val="FBAE40"/>
          </p15:clr>
        </p15:guide>
        <p15:guide id="7" orient="horz" pos="8112">
          <p15:clr>
            <a:srgbClr val="FBAE40"/>
          </p15:clr>
        </p15:guide>
        <p15:guide id="8" orient="horz" pos="480">
          <p15:clr>
            <a:srgbClr val="FBAE40"/>
          </p15:clr>
        </p15:guide>
        <p15:guide id="10" pos="14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2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tesla.com/infectiousdiseas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teslamotorsinc.sharepoint.com/:b:/s/GlobalEHSSharePoint/SystemsTools/EaRsZP5RH9hNsHE5Q4-YmLQBov0jzDjteFr9KaaYzaDY2A?e=ktPpg7" TargetMode="External"/><Relationship Id="rId4" Type="http://schemas.openxmlformats.org/officeDocument/2006/relationships/hyperlink" Target="mailto:megupta@tesla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go.tesla.com/tcehs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slamotorsinc.sharepoint.com/:b:/s/GlobalEHSSharePoint/SystemsTools/EcKrqpGutKZEgfHpsCOI8JgBkivMZ_1yUVxsoiP_EmabBg?e=fLVO0U" TargetMode="External"/><Relationship Id="rId5" Type="http://schemas.openxmlformats.org/officeDocument/2006/relationships/hyperlink" Target="mailto:lbheemanath@tesla.com" TargetMode="External"/><Relationship Id="rId4" Type="http://schemas.openxmlformats.org/officeDocument/2006/relationships/hyperlink" Target="mailto:briha@tesla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tesla.com/inju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s://teslamotorsinc.sharepoint.com/:b:/s/GlobalEHSSharePoint/SystemsTools/Eesc-DUVm2hBuI1jQ6JVK0QBOQzXVixDGdIpHnTp0nXM0Q?e=QP6pVY" TargetMode="External"/><Relationship Id="rId4" Type="http://schemas.openxmlformats.org/officeDocument/2006/relationships/hyperlink" Target="mailto:dmatei@tesla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tesla.com/quad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splendor@tesla.com" TargetMode="External"/><Relationship Id="rId5" Type="http://schemas.openxmlformats.org/officeDocument/2006/relationships/hyperlink" Target="mailto:dmatei@tesla.com" TargetMode="External"/><Relationship Id="rId4" Type="http://schemas.openxmlformats.org/officeDocument/2006/relationships/hyperlink" Target="mailto:lbheemanath@tesla.com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.tesla.com/securitylistvisu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hyperlink" Target="mailto:briha@tesla.com" TargetMode="External"/><Relationship Id="rId4" Type="http://schemas.openxmlformats.org/officeDocument/2006/relationships/hyperlink" Target="mailto:dmatei@tesla.com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go.tesla.com/qrg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mailto:myehs@tesla.co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MyEHS@tesla.com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8.svg"/><Relationship Id="rId3" Type="http://schemas.openxmlformats.org/officeDocument/2006/relationships/image" Target="../media/image4.jpeg"/><Relationship Id="rId21" Type="http://schemas.openxmlformats.org/officeDocument/2006/relationships/image" Target="../media/image21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19" Type="http://schemas.openxmlformats.org/officeDocument/2006/relationships/image" Target="../media/image19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png"/><Relationship Id="rId22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tesla.com/ActionsDashboar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teslamotorsinc.sharepoint.com/:b:/s/GlobalEHSSharePoint/SystemsTools/Ec2GsctGSj9KqI2uA8hl9H0BpLP3usiow8U22amg-g-cdw?e=5XceYt" TargetMode="External"/><Relationship Id="rId4" Type="http://schemas.openxmlformats.org/officeDocument/2006/relationships/hyperlink" Target="mailto:lbheemanath@tesla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go.tesla.com/inspections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slamotorsinc.sharepoint.com/:b:/s/GlobalEHSSharePoint/SystemsTools/EXfH4iq0pnZIpjZdvzD0AHkBjQ467DPMWCrKkwuuKaGveA?e=6nMuMl" TargetMode="External"/><Relationship Id="rId5" Type="http://schemas.openxmlformats.org/officeDocument/2006/relationships/hyperlink" Target="mailto:asplendor@tesla.com" TargetMode="External"/><Relationship Id="rId4" Type="http://schemas.openxmlformats.org/officeDocument/2006/relationships/hyperlink" Target="https://bi.teslamotors.com/#/views/InspectionTool/EHSInspectionsScorecar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4BC5A2-228C-8642-A0D3-B198A05B97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966" y="1394460"/>
            <a:ext cx="4339434" cy="24917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Data-”Driven” Insights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900" dirty="0"/>
          </a:p>
          <a:p>
            <a:pPr>
              <a:lnSpc>
                <a:spcPct val="100000"/>
              </a:lnSpc>
            </a:pPr>
            <a:r>
              <a:rPr lang="en-US" sz="2000" dirty="0"/>
              <a:t>EHS&amp;S Dashboards &amp; Tools</a:t>
            </a:r>
            <a:endParaRPr lang="en-US" sz="2000" dirty="0">
              <a:latin typeface="Gotham Light" pitchFamily="50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B335B8-0973-5244-9E22-B876ED96D5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2295" y="3347487"/>
            <a:ext cx="3444875" cy="822960"/>
          </a:xfrm>
        </p:spPr>
        <p:txBody>
          <a:bodyPr/>
          <a:lstStyle/>
          <a:p>
            <a:r>
              <a:rPr lang="en-US" sz="1400" dirty="0"/>
              <a:t>EHS&amp;S Systems and Tools (S&amp;T)</a:t>
            </a:r>
            <a:endParaRPr lang="en-US" sz="1400" dirty="0">
              <a:latin typeface="Gotham Light" pitchFamily="50" charset="0"/>
            </a:endParaRPr>
          </a:p>
          <a:p>
            <a:endParaRPr lang="en-US" dirty="0">
              <a:latin typeface="Gotham Light" pitchFamily="50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1D1EA3-6FD8-764C-A6AC-360294420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Gotham Light" pitchFamily="50" charset="0"/>
              </a:rPr>
              <a:t>February 17, 2022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772607C1-68DA-437C-AD67-B33583C40D2D}"/>
              </a:ext>
            </a:extLst>
          </p:cNvPr>
          <p:cNvSpPr/>
          <p:nvPr/>
        </p:nvSpPr>
        <p:spPr>
          <a:xfrm>
            <a:off x="5105400" y="1676400"/>
            <a:ext cx="12192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hlinkClick r:id="" action="ppaction://noaction"/>
            <a:extLst>
              <a:ext uri="{FF2B5EF4-FFF2-40B4-BE49-F238E27FC236}">
                <a16:creationId xmlns:a16="http://schemas.microsoft.com/office/drawing/2014/main" id="{8866611D-304D-47BE-9E94-EDE9BE799CFF}"/>
              </a:ext>
            </a:extLst>
          </p:cNvPr>
          <p:cNvSpPr/>
          <p:nvPr/>
        </p:nvSpPr>
        <p:spPr>
          <a:xfrm>
            <a:off x="5091912" y="2057400"/>
            <a:ext cx="1385087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Model X | Tesla">
            <a:extLst>
              <a:ext uri="{FF2B5EF4-FFF2-40B4-BE49-F238E27FC236}">
                <a16:creationId xmlns:a16="http://schemas.microsoft.com/office/drawing/2014/main" id="{BDDEAF08-726E-4C27-ABFA-E0FA3D577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r="15099"/>
          <a:stretch/>
        </p:blipFill>
        <p:spPr bwMode="auto">
          <a:xfrm>
            <a:off x="4724399" y="0"/>
            <a:ext cx="74619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5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880940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i="1" dirty="0">
                <a:solidFill>
                  <a:srgbClr val="000000"/>
                </a:solidFill>
                <a:latin typeface="Gotham Medium" panose="02000604030000020004" pitchFamily="50" charset="0"/>
              </a:rPr>
              <a:t>Infectious Disease Dashboard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What: COVID data 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Why: Manage pandemic-related cases and quarantined employees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Where: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go.tesla.com/infectiousdisease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S&amp;T Contact: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Megha Gupta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QRG Link: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Infectious Disease QRG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9AC28-2BA2-4DFD-ABE7-90A84893F2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725"/>
          <a:stretch/>
        </p:blipFill>
        <p:spPr>
          <a:xfrm>
            <a:off x="6225157" y="1552868"/>
            <a:ext cx="5832963" cy="38922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3555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215115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i="1" dirty="0">
                <a:solidFill>
                  <a:srgbClr val="000000"/>
                </a:solidFill>
                <a:latin typeface="Gotham Medium" panose="02000604030000020004" pitchFamily="50" charset="0"/>
              </a:rPr>
              <a:t>Take Charge Dashboard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What: MyEHS Take Charge data and Headcount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Why: Track and trend Take Charge submissions with a variety of metrics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Where: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go.tesla.com/tcehs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S&amp;T Contact: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Brian Ha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</a:rPr>
              <a:t>, </a:t>
            </a:r>
            <a:r>
              <a:rPr lang="en-US" sz="2000" dirty="0">
                <a:solidFill>
                  <a:srgbClr val="0563C1"/>
                </a:solidFill>
                <a:latin typeface="Gotham Boo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Likhitha Bheemanath </a:t>
            </a:r>
            <a:endParaRPr lang="en-US" sz="2000" dirty="0">
              <a:solidFill>
                <a:srgbClr val="0563C1"/>
              </a:solidFill>
              <a:latin typeface="Gotham Book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QRG Link: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Take Charge QRG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04E27-FAC2-4BF2-A1F8-C27F0934180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2013090"/>
            <a:ext cx="5924550" cy="29718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3773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215115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i="1" dirty="0">
                <a:solidFill>
                  <a:srgbClr val="000000"/>
                </a:solidFill>
                <a:latin typeface="Gotham Medium" panose="02000604030000020004" pitchFamily="50" charset="0"/>
              </a:rPr>
              <a:t>Injury Dashboard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What: Injury/Illness (I&amp;I), Headcount, Workhours Data</a:t>
            </a: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Why: Track injury rates and get I&amp;I daily reports</a:t>
            </a: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Where: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https://go.tesla.com/injury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cs typeface="Helvetica"/>
              </a:rPr>
              <a:t> 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S&amp;T Contact: </a:t>
            </a:r>
            <a:r>
              <a:rPr lang="en-US" sz="2000" dirty="0">
                <a:solidFill>
                  <a:srgbClr val="0563C1"/>
                </a:solidFill>
                <a:latin typeface="Gotham Boo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 Matei</a:t>
            </a:r>
            <a:endParaRPr lang="en-US" sz="2000" dirty="0">
              <a:solidFill>
                <a:srgbClr val="0563C1"/>
              </a:solidFill>
              <a:latin typeface="Gotham Book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QRG Link: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Injury QRG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DCE0A-C0A4-450E-82EF-85820F207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702" y="1332354"/>
            <a:ext cx="5802596" cy="37804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409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215115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i="1" dirty="0">
                <a:solidFill>
                  <a:srgbClr val="000000"/>
                </a:solidFill>
                <a:latin typeface="Gotham Medium" panose="02000604030000020004" pitchFamily="50" charset="0"/>
              </a:rPr>
              <a:t>KPI Dashboard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What: Actions, Take Charge, ASTM, &amp; Regulatory Interactions Data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Why: One-stop shop for global EHS&amp;S KPIs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1600" dirty="0">
                <a:solidFill>
                  <a:srgbClr val="000000"/>
                </a:solidFill>
                <a:latin typeface="Gotham Book" panose="02000604040000020004" pitchFamily="50" charset="0"/>
              </a:rPr>
              <a:t>Source of truth with operational leaders!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Where: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https://go.tesla.com/quad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cs typeface="Helvetica"/>
              </a:rPr>
              <a:t> 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S&amp;T Contact: </a:t>
            </a:r>
            <a:r>
              <a:rPr lang="en-US" sz="2000" dirty="0">
                <a:solidFill>
                  <a:srgbClr val="0563C1"/>
                </a:solidFill>
                <a:latin typeface="Gotham Boo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Likhitha Bheemanath</a:t>
            </a:r>
            <a:r>
              <a:rPr lang="en-US" sz="2000" dirty="0">
                <a:solidFill>
                  <a:srgbClr val="0563C1"/>
                </a:solidFill>
                <a:latin typeface="Gotham Book"/>
              </a:rPr>
              <a:t>, 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dirty="0">
                <a:solidFill>
                  <a:srgbClr val="0563C1"/>
                </a:solidFill>
                <a:latin typeface="Gotham Boo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Alex Matei</a:t>
            </a:r>
            <a:r>
              <a:rPr lang="en-US" sz="2000" dirty="0">
                <a:solidFill>
                  <a:srgbClr val="0563C1"/>
                </a:solidFill>
                <a:latin typeface="Gotham Book"/>
              </a:rPr>
              <a:t>, 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Anthony Splendor 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DF200-1B84-4DC4-B3A9-CA803190C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435" y="1442151"/>
            <a:ext cx="5979129" cy="35608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7435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spcBef>
                <a:spcPct val="0"/>
              </a:spcBef>
              <a:spcAft>
                <a:spcPts val="600"/>
              </a:spcAft>
              <a:buNone/>
              <a:defRPr/>
            </a:pPr>
            <a:r>
              <a:rPr lang="en-US" sz="4000" kern="1200" dirty="0">
                <a:solidFill>
                  <a:srgbClr val="FFFFFF"/>
                </a:solidFill>
                <a:latin typeface="Gotham Light" pitchFamily="50" charset="0"/>
                <a:ea typeface="+mj-ea"/>
                <a:cs typeface="+mj-cs"/>
              </a:rPr>
              <a:t>OSHA Logs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50" charset="0"/>
              <a:ea typeface="+mj-ea"/>
              <a:cs typeface="+mj-cs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B9295CEE-6083-4423-B7C4-462251422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5" b="4"/>
          <a:stretch/>
        </p:blipFill>
        <p:spPr>
          <a:xfrm>
            <a:off x="8109502" y="1629942"/>
            <a:ext cx="3615776" cy="3609994"/>
          </a:xfrm>
          <a:prstGeom prst="rect">
            <a:avLst/>
          </a:prstGeom>
        </p:spPr>
      </p:pic>
      <p:graphicFrame>
        <p:nvGraphicFramePr>
          <p:cNvPr id="51" name="Content Placeholder 1">
            <a:extLst>
              <a:ext uri="{FF2B5EF4-FFF2-40B4-BE49-F238E27FC236}">
                <a16:creationId xmlns:a16="http://schemas.microsoft.com/office/drawing/2014/main" id="{B488737C-ECB5-44DF-9983-C8D425704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566779"/>
              </p:ext>
            </p:extLst>
          </p:nvPr>
        </p:nvGraphicFramePr>
        <p:xfrm>
          <a:off x="4581727" y="64948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0AD7D03-0FFF-4EC1-906F-4376FD5F43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81" r="36600" b="2"/>
          <a:stretch/>
        </p:blipFill>
        <p:spPr>
          <a:xfrm>
            <a:off x="0" y="10138"/>
            <a:ext cx="2810439" cy="2920484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0631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215115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i="1" dirty="0">
                <a:solidFill>
                  <a:srgbClr val="000000"/>
                </a:solidFill>
                <a:latin typeface="Gotham Medium"/>
              </a:rPr>
              <a:t>Security Incident</a:t>
            </a:r>
            <a:r>
              <a:rPr lang="en-US" sz="2200" i="1" dirty="0">
                <a:solidFill>
                  <a:srgbClr val="000000"/>
                </a:solidFill>
                <a:latin typeface="Gotham Medium" panose="02000604030000020004" pitchFamily="50" charset="0"/>
              </a:rPr>
              <a:t> Dashboard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What: Security incidents data </a:t>
            </a:r>
            <a:r>
              <a:rPr lang="en-US" sz="1100" dirty="0">
                <a:solidFill>
                  <a:srgbClr val="000000"/>
                </a:solidFill>
                <a:latin typeface="Gotham Book" panose="02000604040000020004" pitchFamily="50" charset="0"/>
              </a:rPr>
              <a:t>(SIMS &amp; </a:t>
            </a:r>
            <a:r>
              <a:rPr lang="en-US" sz="1100" dirty="0" err="1">
                <a:solidFill>
                  <a:srgbClr val="000000"/>
                </a:solidFill>
                <a:latin typeface="Gotham Book" panose="02000604040000020004" pitchFamily="50" charset="0"/>
              </a:rPr>
              <a:t>Sureview</a:t>
            </a:r>
            <a:r>
              <a:rPr lang="en-US" sz="1100" dirty="0">
                <a:solidFill>
                  <a:srgbClr val="000000"/>
                </a:solidFill>
                <a:latin typeface="Gotham Book" panose="02000604040000020004" pitchFamily="50" charset="0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Why: Track &amp; manage security incidents, resource deployment, mitigate risk, and facilitate operational decisions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Where: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go.tesla.com/securitylistvisual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  <a:cs typeface="Helvetica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S&amp;T Contact: </a:t>
            </a:r>
            <a:r>
              <a:rPr lang="en-US" sz="2000" dirty="0">
                <a:solidFill>
                  <a:srgbClr val="0563C1"/>
                </a:solidFill>
                <a:latin typeface="Gotham Boo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 Matei</a:t>
            </a:r>
            <a:r>
              <a:rPr lang="en-US" sz="2000" dirty="0">
                <a:solidFill>
                  <a:srgbClr val="0563C1"/>
                </a:solidFill>
                <a:latin typeface="Gotham Book"/>
              </a:rPr>
              <a:t>,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Brian Ha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QRG Link: Coming Soon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FF8E3-F382-4E18-82A7-AE557D7B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538" y="1602338"/>
            <a:ext cx="5768923" cy="32405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814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503127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i="1" dirty="0">
                <a:solidFill>
                  <a:srgbClr val="000000"/>
                </a:solidFill>
                <a:latin typeface="Gotham Medium"/>
              </a:rPr>
              <a:t>Quick Reference Guides (QRGs)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What: </a:t>
            </a:r>
            <a:r>
              <a:rPr lang="en-US" sz="2000" dirty="0">
                <a:solidFill>
                  <a:srgbClr val="000000"/>
                </a:solidFill>
                <a:latin typeface="Gotham Book"/>
              </a:rPr>
              <a:t>Instructions on how to find, view, and filter data from EHSS dashboards to create reports &amp; draw insights</a:t>
            </a:r>
            <a:endParaRPr lang="en-US" sz="2000" dirty="0">
              <a:solidFill>
                <a:srgbClr val="000000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Where: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go.tesla.com/qrg 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  <a:cs typeface="Helvetica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Questions/Edits/Requests: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MyEHS@tesla.com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E0E44-6496-4AE3-AE03-980B74F6A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845" y="293817"/>
            <a:ext cx="2372245" cy="29760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3AC259-3DE8-4C8C-857D-861557791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9367" y="293817"/>
            <a:ext cx="2372245" cy="29733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1C809-6728-4461-9B16-B0B49A1B2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845" y="3365389"/>
            <a:ext cx="2394548" cy="2984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6882B-347E-44D0-A202-6B0C7BAD8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9367" y="3363233"/>
            <a:ext cx="2388677" cy="29858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1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5074627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Need Help or Have a Suggestion?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MyEHS@tesla.com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  <a:defRPr/>
            </a:pP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E-Ticketing allows us to track requests and better manage them.</a:t>
            </a:r>
          </a:p>
          <a:p>
            <a:pPr lvl="1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Gotham Book" panose="02000604040000020004" pitchFamily="50" charset="0"/>
              </a:rPr>
              <a:t>Another medium of communication with S&amp;T</a:t>
            </a: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>
              <a:solidFill>
                <a:srgbClr val="000000"/>
              </a:solidFill>
              <a:latin typeface="Gotham Book" panose="02000604040000020004" pitchFamily="50" charset="0"/>
            </a:endParaRP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Office Hours coming in March!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E0E44-6496-4AE3-AE03-980B74F6A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845" y="293817"/>
            <a:ext cx="2372245" cy="29760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3AC259-3DE8-4C8C-857D-86155779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367" y="293817"/>
            <a:ext cx="2372245" cy="29733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31C809-6728-4461-9B16-B0B49A1B2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845" y="3365389"/>
            <a:ext cx="2394548" cy="2984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96882B-347E-44D0-A202-6B0C7BAD8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9367" y="3363233"/>
            <a:ext cx="2388677" cy="298584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213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1013314" y="2324100"/>
            <a:ext cx="10165372" cy="2209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solidFill>
                  <a:srgbClr val="000000"/>
                </a:solidFill>
                <a:latin typeface="Gotham Medium" panose="02000604030000020004" pitchFamily="50" charset="0"/>
              </a:rPr>
              <a:t>Q&amp;A</a:t>
            </a:r>
            <a:endParaRPr lang="en-US" sz="3200" dirty="0">
              <a:solidFill>
                <a:srgbClr val="000000"/>
              </a:solidFill>
              <a:latin typeface="Gotham Medium" panose="02000604030000020004" pitchFamily="50" charset="0"/>
            </a:endParaRPr>
          </a:p>
          <a:p>
            <a:pPr marL="0" indent="0" algn="ctr">
              <a:buNone/>
            </a:pPr>
            <a:r>
              <a:rPr lang="en-US" sz="2200" dirty="0">
                <a:solidFill>
                  <a:srgbClr val="000000"/>
                </a:solidFill>
                <a:latin typeface="Gotham Medium" panose="02000604030000020004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8491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1013314" y="2324100"/>
            <a:ext cx="10165372" cy="2209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000000"/>
                </a:solidFill>
                <a:latin typeface="Gotham Medium" panose="02000604030000020004" pitchFamily="50" charset="0"/>
              </a:rPr>
              <a:t>Call to Action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otham Book" panose="02000604040000020004" pitchFamily="50" charset="0"/>
              </a:rPr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otham Book" panose="02000604040000020004" pitchFamily="50" charset="0"/>
              </a:rPr>
              <a:t>How can data help you drive informed action?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FBCB5BB0-09C4-48E8-9BA8-B5FB689E8D96}"/>
              </a:ext>
            </a:extLst>
          </p:cNvPr>
          <p:cNvSpPr txBox="1">
            <a:spLocks/>
          </p:cNvSpPr>
          <p:nvPr/>
        </p:nvSpPr>
        <p:spPr>
          <a:xfrm>
            <a:off x="3607665" y="4431535"/>
            <a:ext cx="4976670" cy="11367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Gotham Light" pitchFamily="50" charset="0"/>
              </a:rPr>
              <a:t>Reach and Empower Stakeholders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Gotham Light" pitchFamily="50" charset="0"/>
              </a:rPr>
              <a:t>Do the basics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Gotham Light" pitchFamily="50" charset="0"/>
              </a:rPr>
              <a:t>Reduce Risk</a:t>
            </a:r>
          </a:p>
        </p:txBody>
      </p:sp>
    </p:spTree>
    <p:extLst>
      <p:ext uri="{BB962C8B-B14F-4D97-AF65-F5344CB8AC3E}">
        <p14:creationId xmlns:p14="http://schemas.microsoft.com/office/powerpoint/2010/main" val="383417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D23E53F-9FAA-488A-ABCE-80E8D2688A05}"/>
              </a:ext>
            </a:extLst>
          </p:cNvPr>
          <p:cNvSpPr txBox="1">
            <a:spLocks/>
          </p:cNvSpPr>
          <p:nvPr/>
        </p:nvSpPr>
        <p:spPr>
          <a:xfrm>
            <a:off x="761999" y="1486363"/>
            <a:ext cx="9782961" cy="48349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>
                <a:solidFill>
                  <a:srgbClr val="000000"/>
                </a:solidFill>
                <a:latin typeface="Gotham Book" panose="02000604040000020004" pitchFamily="50" charset="0"/>
              </a:rPr>
              <a:t>Who, What, and Why 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000000"/>
                </a:solidFill>
                <a:latin typeface="Gotham Book" panose="02000604040000020004" pitchFamily="50" charset="0"/>
              </a:rPr>
              <a:t>Gazing into the past, present, and future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000000"/>
                </a:solidFill>
                <a:latin typeface="Gotham Book" panose="02000604040000020004" pitchFamily="50" charset="0"/>
              </a:rPr>
              <a:t>Intro into Storytelling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000000"/>
                </a:solidFill>
                <a:latin typeface="Gotham Book" panose="02000604040000020004" pitchFamily="50" charset="0"/>
              </a:rPr>
              <a:t>Showcase sessions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000000"/>
                </a:solidFill>
                <a:latin typeface="Gotham Book" panose="02000604040000020004" pitchFamily="50" charset="0"/>
              </a:rPr>
              <a:t>Q&amp;A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000000"/>
                </a:solidFill>
                <a:latin typeface="Gotham Book" panose="02000604040000020004" pitchFamily="50" charset="0"/>
              </a:rPr>
              <a:t>Reflections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>
              <a:solidFill>
                <a:srgbClr val="000000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</a:pPr>
            <a:endParaRPr lang="en-US" sz="2000">
              <a:solidFill>
                <a:srgbClr val="000000"/>
              </a:solidFill>
              <a:latin typeface="Gotham Book" panose="02000604040000020004" pitchFamily="50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800">
              <a:solidFill>
                <a:srgbClr val="000000"/>
              </a:solidFill>
              <a:latin typeface="Gotham Book" panose="02000604040000020004" pitchFamily="50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EB0ED196-85B5-4BC7-B347-FC16F98F2AC1}"/>
              </a:ext>
            </a:extLst>
          </p:cNvPr>
          <p:cNvSpPr txBox="1">
            <a:spLocks/>
          </p:cNvSpPr>
          <p:nvPr/>
        </p:nvSpPr>
        <p:spPr>
          <a:xfrm>
            <a:off x="6590098" y="1132204"/>
            <a:ext cx="5828098" cy="122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200">
              <a:solidFill>
                <a:srgbClr val="000000"/>
              </a:solidFill>
              <a:latin typeface="Gotham Medium" panose="02000604030000020004" pitchFamily="50" charset="0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7657B78A-31B2-4AB9-9DB9-19B0EE7F1C14}"/>
              </a:ext>
            </a:extLst>
          </p:cNvPr>
          <p:cNvSpPr txBox="1">
            <a:spLocks/>
          </p:cNvSpPr>
          <p:nvPr/>
        </p:nvSpPr>
        <p:spPr>
          <a:xfrm>
            <a:off x="6883786" y="1746422"/>
            <a:ext cx="5105400" cy="35875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800">
              <a:solidFill>
                <a:srgbClr val="000000"/>
              </a:solidFill>
              <a:latin typeface="Gotham Book" panose="0200060404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CB7EC9-C173-4DCD-B6CE-ADF3C41EDC1E}"/>
              </a:ext>
            </a:extLst>
          </p:cNvPr>
          <p:cNvSpPr txBox="1"/>
          <p:nvPr/>
        </p:nvSpPr>
        <p:spPr>
          <a:xfrm>
            <a:off x="457200" y="536641"/>
            <a:ext cx="856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400">
                <a:solidFill>
                  <a:prstClr val="black"/>
                </a:solidFill>
                <a:latin typeface="Gotham Medium" panose="02000604030000020004" pitchFamily="50" charset="0"/>
                <a:ea typeface="Gotham Medium" charset="0"/>
                <a:cs typeface="Gotham Medium" charset="0"/>
              </a:rPr>
              <a:t>Agenda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Medium" panose="02000604030000020004" pitchFamily="50" charset="0"/>
              <a:ea typeface="Gotham Medium" charset="0"/>
              <a:cs typeface="Gotham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60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1013314" y="2546041"/>
            <a:ext cx="10165372" cy="2209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000000"/>
                </a:solidFill>
                <a:latin typeface="Gotham Medium" panose="02000604030000020004" pitchFamily="50" charset="0"/>
              </a:rPr>
              <a:t>Closing Remarks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rgbClr val="000000"/>
                </a:solidFill>
                <a:latin typeface="Gotham Medium" panose="02000604030000020004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716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90DA5-086D-4ECB-B6B2-83ACD0318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780" y="4148901"/>
            <a:ext cx="842841" cy="855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5E31E-3888-4B62-9F0D-BFE0D29FD021}"/>
              </a:ext>
            </a:extLst>
          </p:cNvPr>
          <p:cNvSpPr txBox="1"/>
          <p:nvPr/>
        </p:nvSpPr>
        <p:spPr>
          <a:xfrm>
            <a:off x="222076" y="668254"/>
            <a:ext cx="339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Why </a:t>
            </a:r>
            <a:r>
              <a:rPr lang="en-US" sz="240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we </a:t>
            </a:r>
            <a:r>
              <a:rPr lang="en-US" sz="2400" dirty="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are here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Book" panose="02000604040000020004" pitchFamily="50" charset="0"/>
              <a:ea typeface="Gotham Medium" charset="0"/>
              <a:cs typeface="Gotham Medium" charset="0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D23E53F-9FAA-488A-ABCE-80E8D2688A05}"/>
              </a:ext>
            </a:extLst>
          </p:cNvPr>
          <p:cNvSpPr txBox="1">
            <a:spLocks/>
          </p:cNvSpPr>
          <p:nvPr/>
        </p:nvSpPr>
        <p:spPr>
          <a:xfrm>
            <a:off x="694677" y="1032194"/>
            <a:ext cx="5181602" cy="45019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We produce data that feeds data-driven decisions and workflows for EHSS and Tesla as a whole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90770B0A-D5AD-4079-8334-DE4EB6F7E40F}"/>
              </a:ext>
            </a:extLst>
          </p:cNvPr>
          <p:cNvSpPr txBox="1">
            <a:spLocks/>
          </p:cNvSpPr>
          <p:nvPr/>
        </p:nvSpPr>
        <p:spPr>
          <a:xfrm>
            <a:off x="6224337" y="148474"/>
            <a:ext cx="5667396" cy="6216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Gotham Bold" pitchFamily="50" charset="0"/>
              </a:rPr>
              <a:t>EHSS Data Engineering Team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E04223-A572-4870-9F78-2BDFDE2EA88F}"/>
              </a:ext>
            </a:extLst>
          </p:cNvPr>
          <p:cNvCxnSpPr>
            <a:cxnSpLocks/>
          </p:cNvCxnSpPr>
          <p:nvPr/>
        </p:nvCxnSpPr>
        <p:spPr>
          <a:xfrm>
            <a:off x="6096000" y="1028852"/>
            <a:ext cx="0" cy="516089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88589B0-4EC2-4CD6-9D16-ED60CEC24B1E}"/>
              </a:ext>
            </a:extLst>
          </p:cNvPr>
          <p:cNvSpPr txBox="1"/>
          <p:nvPr/>
        </p:nvSpPr>
        <p:spPr>
          <a:xfrm>
            <a:off x="222076" y="4696128"/>
            <a:ext cx="554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What our products and services do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Book" panose="02000604040000020004" pitchFamily="50" charset="0"/>
              <a:ea typeface="Gotham Medium" charset="0"/>
              <a:cs typeface="Gotham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1D8F0D-4E37-440C-9155-F1CC5992A3BE}"/>
              </a:ext>
            </a:extLst>
          </p:cNvPr>
          <p:cNvSpPr txBox="1"/>
          <p:nvPr/>
        </p:nvSpPr>
        <p:spPr>
          <a:xfrm>
            <a:off x="214986" y="2674894"/>
            <a:ext cx="476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How we do it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Book" panose="02000604040000020004" pitchFamily="50" charset="0"/>
              <a:ea typeface="Gotham Medium" charset="0"/>
              <a:cs typeface="Gotham Medium" charset="0"/>
            </a:endParaRP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8812CA8A-DE1A-4245-AE85-21EDCDF79E88}"/>
              </a:ext>
            </a:extLst>
          </p:cNvPr>
          <p:cNvSpPr txBox="1">
            <a:spLocks/>
          </p:cNvSpPr>
          <p:nvPr/>
        </p:nvSpPr>
        <p:spPr>
          <a:xfrm>
            <a:off x="724470" y="2717163"/>
            <a:ext cx="5181602" cy="21800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otham Medium" panose="02000604030000020004" pitchFamily="50" charset="0"/>
              </a:rPr>
              <a:t>Purposeful drive to innovate fast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otham Medium" panose="02000604030000020004" pitchFamily="50" charset="0"/>
              </a:rPr>
              <a:t>Building strong partnerships and continuous learning</a:t>
            </a: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EE8AE5CC-E1DD-4031-875D-ABF12D6F22B0}"/>
              </a:ext>
            </a:extLst>
          </p:cNvPr>
          <p:cNvSpPr txBox="1">
            <a:spLocks/>
          </p:cNvSpPr>
          <p:nvPr/>
        </p:nvSpPr>
        <p:spPr>
          <a:xfrm>
            <a:off x="699195" y="4613049"/>
            <a:ext cx="5181602" cy="15557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Gotham Medium" panose="02000604030000020004" pitchFamily="50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otham Medium" panose="02000604030000020004" pitchFamily="50" charset="0"/>
              </a:rPr>
              <a:t>Our products and services address business needs using data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EA8DB01-95AE-4338-9F56-C7C6F95C7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058" y="4125673"/>
            <a:ext cx="822960" cy="822960"/>
          </a:xfrm>
          <a:prstGeom prst="ellipse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6BF8983-8B93-43F6-9743-F7AF8140B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896">
            <a:off x="6306843" y="2755701"/>
            <a:ext cx="822960" cy="822960"/>
          </a:xfrm>
          <a:prstGeom prst="ellipse">
            <a:avLst/>
          </a:prstGeom>
        </p:spPr>
      </p:pic>
      <p:pic>
        <p:nvPicPr>
          <p:cNvPr id="49" name="Picture 48" descr="A person with glasses taking a selfie&#10;&#10;Description automatically generated with low confidence">
            <a:extLst>
              <a:ext uri="{FF2B5EF4-FFF2-40B4-BE49-F238E27FC236}">
                <a16:creationId xmlns:a16="http://schemas.microsoft.com/office/drawing/2014/main" id="{9D7D0A5A-EEBA-486F-97B4-04D9ABEB8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2650" y="4142077"/>
            <a:ext cx="828765" cy="822960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1CFBCCD-ED1F-475C-9B69-D37E313C1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86" y="1032194"/>
            <a:ext cx="822960" cy="822960"/>
          </a:xfrm>
          <a:prstGeom prst="ellipse">
            <a:avLst/>
          </a:prstGeom>
        </p:spPr>
      </p:pic>
      <p:pic>
        <p:nvPicPr>
          <p:cNvPr id="51" name="Picture 50" descr="A person standing in front of a canyon&#10;&#10;Description automatically generated with low confidence">
            <a:extLst>
              <a:ext uri="{FF2B5EF4-FFF2-40B4-BE49-F238E27FC236}">
                <a16:creationId xmlns:a16="http://schemas.microsoft.com/office/drawing/2014/main" id="{3A323C5F-C79A-4A72-B296-9A56258115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62" y="5757297"/>
            <a:ext cx="822960" cy="822960"/>
          </a:xfrm>
          <a:prstGeom prst="ellipse">
            <a:avLst/>
          </a:prstGeom>
        </p:spPr>
      </p:pic>
      <p:pic>
        <p:nvPicPr>
          <p:cNvPr id="52" name="Picture 51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7C4D46B9-919D-4669-A53A-A359CC90B1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875" y="4175753"/>
            <a:ext cx="822960" cy="822960"/>
          </a:xfrm>
          <a:prstGeom prst="ellipse">
            <a:avLst/>
          </a:prstGeom>
        </p:spPr>
      </p:pic>
      <p:pic>
        <p:nvPicPr>
          <p:cNvPr id="53" name="Picture 5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3D2C3FBB-8561-45D5-9B33-4A6B1241A5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62" y="2883807"/>
            <a:ext cx="822960" cy="838374"/>
          </a:xfrm>
          <a:prstGeom prst="ellipse">
            <a:avLst/>
          </a:prstGeom>
        </p:spPr>
      </p:pic>
      <p:pic>
        <p:nvPicPr>
          <p:cNvPr id="54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B44A062-137B-42CB-B911-8D254E5227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27" y="2891421"/>
            <a:ext cx="822960" cy="822960"/>
          </a:xfrm>
          <a:prstGeom prst="ellipse">
            <a:avLst/>
          </a:prstGeom>
        </p:spPr>
      </p:pic>
      <p:pic>
        <p:nvPicPr>
          <p:cNvPr id="55" name="Picture 54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A34CBD53-B08B-42AE-8145-4749132C80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27" y="5757297"/>
            <a:ext cx="822960" cy="822960"/>
          </a:xfrm>
          <a:prstGeom prst="ellipse">
            <a:avLst/>
          </a:prstGeom>
        </p:spPr>
      </p:pic>
      <p:pic>
        <p:nvPicPr>
          <p:cNvPr id="57" name="Picture 5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99E9FDE7-B804-4668-B99E-3E6C1FC925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144" y="1032194"/>
            <a:ext cx="822960" cy="822960"/>
          </a:xfrm>
          <a:prstGeom prst="ellipse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8D43E8E-A37A-4212-99B8-706C45532917}"/>
              </a:ext>
            </a:extLst>
          </p:cNvPr>
          <p:cNvSpPr txBox="1"/>
          <p:nvPr/>
        </p:nvSpPr>
        <p:spPr>
          <a:xfrm>
            <a:off x="8104982" y="1915289"/>
            <a:ext cx="17986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Anthony Splendor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Data Engineer, Environmental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BDF33B-E3E0-4948-8BA3-D572C74F80E4}"/>
              </a:ext>
            </a:extLst>
          </p:cNvPr>
          <p:cNvSpPr txBox="1"/>
          <p:nvPr/>
        </p:nvSpPr>
        <p:spPr>
          <a:xfrm>
            <a:off x="8507886" y="2920970"/>
            <a:ext cx="147678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Gotham Book" panose="02000604040000020004" pitchFamily="50" charset="0"/>
              </a:rPr>
              <a:t>Likhitha Bheemanath</a:t>
            </a:r>
          </a:p>
          <a:p>
            <a:endParaRPr lang="en-US" sz="400">
              <a:latin typeface="Gotham Book" panose="02000604040000020004" pitchFamily="50" charset="0"/>
            </a:endParaRPr>
          </a:p>
          <a:p>
            <a:r>
              <a:rPr lang="en-US" sz="1050" i="1">
                <a:latin typeface="Gotham Book" panose="02000604040000020004" pitchFamily="50" charset="0"/>
              </a:rPr>
              <a:t>Data Engineer, Health &amp; Safety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0C34E2-5E8E-4CDA-94D3-F9A80272DE88}"/>
              </a:ext>
            </a:extLst>
          </p:cNvPr>
          <p:cNvSpPr txBox="1"/>
          <p:nvPr/>
        </p:nvSpPr>
        <p:spPr>
          <a:xfrm>
            <a:off x="6325860" y="1879683"/>
            <a:ext cx="17986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Alex Matei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Data Engineer, Health, Safety &amp; Security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F102CF-8484-4AB8-A7DE-BC52F4AB1F58}"/>
              </a:ext>
            </a:extLst>
          </p:cNvPr>
          <p:cNvSpPr txBox="1"/>
          <p:nvPr/>
        </p:nvSpPr>
        <p:spPr>
          <a:xfrm>
            <a:off x="8954116" y="5059653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Iris Chien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Intern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63E864-32D7-40D1-B225-381BC9EEA606}"/>
              </a:ext>
            </a:extLst>
          </p:cNvPr>
          <p:cNvSpPr txBox="1"/>
          <p:nvPr/>
        </p:nvSpPr>
        <p:spPr>
          <a:xfrm>
            <a:off x="7558166" y="5055965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Brian Ha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Intern</a:t>
            </a:r>
            <a:endParaRPr lang="en-US" sz="1000" i="1">
              <a:latin typeface="Gotham Book" panose="02000604040000020004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B8CB43-7219-4BD0-A4FA-78A8739FA3D9}"/>
              </a:ext>
            </a:extLst>
          </p:cNvPr>
          <p:cNvSpPr txBox="1"/>
          <p:nvPr/>
        </p:nvSpPr>
        <p:spPr>
          <a:xfrm>
            <a:off x="8460566" y="5888522"/>
            <a:ext cx="139646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Gotham Book" panose="02000604040000020004" pitchFamily="50" charset="0"/>
              </a:rPr>
              <a:t>Benjie Carpena</a:t>
            </a:r>
          </a:p>
          <a:p>
            <a:endParaRPr lang="en-US" sz="400">
              <a:latin typeface="Gotham Book" panose="02000604040000020004" pitchFamily="50" charset="0"/>
            </a:endParaRPr>
          </a:p>
          <a:p>
            <a:r>
              <a:rPr lang="en-US" sz="1050" i="1">
                <a:latin typeface="Gotham Book" panose="02000604040000020004" pitchFamily="50" charset="0"/>
              </a:rPr>
              <a:t>Data Engineering Lead</a:t>
            </a:r>
            <a:endParaRPr lang="en-US" sz="1000" i="1">
              <a:latin typeface="Gotham Book" panose="02000604040000020004" pitchFamily="50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E41754-CB15-4951-A301-CC6CF59AED60}"/>
              </a:ext>
            </a:extLst>
          </p:cNvPr>
          <p:cNvSpPr txBox="1"/>
          <p:nvPr/>
        </p:nvSpPr>
        <p:spPr>
          <a:xfrm>
            <a:off x="10771523" y="2981849"/>
            <a:ext cx="149842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Gotham Book" panose="02000604040000020004" pitchFamily="50" charset="0"/>
              </a:rPr>
              <a:t>Megha Gupta</a:t>
            </a:r>
          </a:p>
          <a:p>
            <a:endParaRPr lang="en-US" sz="400">
              <a:latin typeface="Gotham Book" panose="02000604040000020004" pitchFamily="50" charset="0"/>
            </a:endParaRPr>
          </a:p>
          <a:p>
            <a:r>
              <a:rPr lang="en-US" sz="1050" i="1">
                <a:latin typeface="Gotham Book" panose="02000604040000020004" pitchFamily="50" charset="0"/>
              </a:rPr>
              <a:t>Data Engineer, </a:t>
            </a: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Health &amp; Safety</a:t>
            </a:r>
            <a:r>
              <a:rPr lang="en-US" sz="1050" i="1">
                <a:latin typeface="Gotham Book" panose="02000604040000020004" pitchFamily="50" charset="0"/>
              </a:rPr>
              <a:t> </a:t>
            </a:r>
            <a:endParaRPr lang="en-US" sz="1000" i="1">
              <a:latin typeface="Gotham Book" panose="02000604040000020004" pitchFamily="50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3D6652-57FB-4A3F-8C65-5E0C77D1A2AE}"/>
              </a:ext>
            </a:extLst>
          </p:cNvPr>
          <p:cNvSpPr txBox="1"/>
          <p:nvPr/>
        </p:nvSpPr>
        <p:spPr>
          <a:xfrm>
            <a:off x="10775901" y="5969644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Gotham Book" panose="02000604040000020004" pitchFamily="50" charset="0"/>
              </a:rPr>
              <a:t>Sahika Korkmaz</a:t>
            </a:r>
          </a:p>
          <a:p>
            <a:endParaRPr lang="en-US" sz="400">
              <a:latin typeface="Gotham Book" panose="02000604040000020004" pitchFamily="50" charset="0"/>
            </a:endParaRPr>
          </a:p>
          <a:p>
            <a:r>
              <a:rPr lang="en-US" sz="1050" i="1">
                <a:latin typeface="Gotham Book" panose="02000604040000020004" pitchFamily="50" charset="0"/>
              </a:rPr>
              <a:t>Senior Manager</a:t>
            </a:r>
            <a:endParaRPr lang="en-US" sz="1000" i="1">
              <a:latin typeface="Gotham Book" panose="02000604040000020004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73E3E98-24FC-4BB6-BEBF-B8A9E5BE41E5}"/>
              </a:ext>
            </a:extLst>
          </p:cNvPr>
          <p:cNvSpPr txBox="1"/>
          <p:nvPr/>
        </p:nvSpPr>
        <p:spPr>
          <a:xfrm>
            <a:off x="9944510" y="1874345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Bradley Heinrich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Business &amp; Data Analyst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E0A15C-831A-4373-B9BB-652D3892AC1B}"/>
              </a:ext>
            </a:extLst>
          </p:cNvPr>
          <p:cNvSpPr txBox="1"/>
          <p:nvPr/>
        </p:nvSpPr>
        <p:spPr>
          <a:xfrm rot="21131033">
            <a:off x="5955741" y="3570539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Rob Mccafferty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Sr. Director QA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18DCF9-1E4B-42D4-A069-5E1203B70267}"/>
              </a:ext>
            </a:extLst>
          </p:cNvPr>
          <p:cNvSpPr txBox="1"/>
          <p:nvPr/>
        </p:nvSpPr>
        <p:spPr>
          <a:xfrm>
            <a:off x="10471256" y="5040249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tham Book" panose="02000604040000020004" pitchFamily="50" charset="0"/>
              </a:rPr>
              <a:t>Anna Caron</a:t>
            </a:r>
          </a:p>
          <a:p>
            <a:pPr algn="ctr"/>
            <a:endParaRPr lang="en-US" sz="400" dirty="0">
              <a:latin typeface="Gotham Book" panose="02000604040000020004" pitchFamily="50" charset="0"/>
            </a:endParaRPr>
          </a:p>
          <a:p>
            <a:pPr algn="ctr"/>
            <a:r>
              <a:rPr lang="en-US" sz="1050" i="1" dirty="0">
                <a:latin typeface="Gotham Book" panose="02000604040000020004" pitchFamily="50" charset="0"/>
              </a:rPr>
              <a:t>Intern</a:t>
            </a:r>
          </a:p>
        </p:txBody>
      </p:sp>
      <p:pic>
        <p:nvPicPr>
          <p:cNvPr id="8" name="Picture 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FD4C104-C39D-44FB-90F5-2F92A4EF7B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15" y="1032194"/>
            <a:ext cx="822960" cy="822960"/>
          </a:xfrm>
          <a:prstGeom prst="ellipse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9647BF8-1491-4A73-A02A-CEA5BD81F1C5}"/>
              </a:ext>
            </a:extLst>
          </p:cNvPr>
          <p:cNvSpPr txBox="1"/>
          <p:nvPr/>
        </p:nvSpPr>
        <p:spPr>
          <a:xfrm rot="21131033">
            <a:off x="6063054" y="4985798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Gotham Book" panose="02000604040000020004" pitchFamily="50" charset="0"/>
              </a:rPr>
              <a:t>Elyssa Smith</a:t>
            </a:r>
          </a:p>
          <a:p>
            <a:pPr algn="ctr"/>
            <a:endParaRPr lang="en-US" sz="400" dirty="0">
              <a:latin typeface="Gotham Book" panose="02000604040000020004" pitchFamily="50" charset="0"/>
            </a:endParaRPr>
          </a:p>
          <a:p>
            <a:pPr algn="ctr"/>
            <a:r>
              <a:rPr lang="en-US" sz="1050" i="1" dirty="0">
                <a:latin typeface="Gotham Book" panose="02000604040000020004" pitchFamily="50" charset="0"/>
              </a:rPr>
              <a:t>Manager, QA</a:t>
            </a:r>
          </a:p>
        </p:txBody>
      </p:sp>
    </p:spTree>
    <p:extLst>
      <p:ext uri="{BB962C8B-B14F-4D97-AF65-F5344CB8AC3E}">
        <p14:creationId xmlns:p14="http://schemas.microsoft.com/office/powerpoint/2010/main" val="273713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75E31E-3888-4B62-9F0D-BFE0D29FD021}"/>
              </a:ext>
            </a:extLst>
          </p:cNvPr>
          <p:cNvSpPr txBox="1"/>
          <p:nvPr/>
        </p:nvSpPr>
        <p:spPr>
          <a:xfrm>
            <a:off x="222076" y="668254"/>
            <a:ext cx="339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Why </a:t>
            </a:r>
            <a:r>
              <a:rPr lang="en-US" sz="240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we </a:t>
            </a:r>
            <a:r>
              <a:rPr lang="en-US" sz="2400" dirty="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are here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Book" panose="02000604040000020004" pitchFamily="50" charset="0"/>
              <a:ea typeface="Gotham Medium" charset="0"/>
              <a:cs typeface="Gotham Medium" charset="0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D23E53F-9FAA-488A-ABCE-80E8D2688A05}"/>
              </a:ext>
            </a:extLst>
          </p:cNvPr>
          <p:cNvSpPr txBox="1">
            <a:spLocks/>
          </p:cNvSpPr>
          <p:nvPr/>
        </p:nvSpPr>
        <p:spPr>
          <a:xfrm>
            <a:off x="694677" y="1032194"/>
            <a:ext cx="5181602" cy="450197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We produce data that feeds data-driven decisions and workflows for EHSS and Tesla as a whole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90770B0A-D5AD-4079-8334-DE4EB6F7E40F}"/>
              </a:ext>
            </a:extLst>
          </p:cNvPr>
          <p:cNvSpPr txBox="1">
            <a:spLocks/>
          </p:cNvSpPr>
          <p:nvPr/>
        </p:nvSpPr>
        <p:spPr>
          <a:xfrm>
            <a:off x="6224337" y="148474"/>
            <a:ext cx="5667396" cy="6216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Gotham Bold" pitchFamily="50" charset="0"/>
              </a:rPr>
              <a:t>EHSS Data Engineering Team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E04223-A572-4870-9F78-2BDFDE2EA88F}"/>
              </a:ext>
            </a:extLst>
          </p:cNvPr>
          <p:cNvCxnSpPr>
            <a:cxnSpLocks/>
          </p:cNvCxnSpPr>
          <p:nvPr/>
        </p:nvCxnSpPr>
        <p:spPr>
          <a:xfrm>
            <a:off x="6096000" y="1028852"/>
            <a:ext cx="0" cy="516089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88589B0-4EC2-4CD6-9D16-ED60CEC24B1E}"/>
              </a:ext>
            </a:extLst>
          </p:cNvPr>
          <p:cNvSpPr txBox="1"/>
          <p:nvPr/>
        </p:nvSpPr>
        <p:spPr>
          <a:xfrm>
            <a:off x="222076" y="4696128"/>
            <a:ext cx="554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What our products and services do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Book" panose="02000604040000020004" pitchFamily="50" charset="0"/>
              <a:ea typeface="Gotham Medium" charset="0"/>
              <a:cs typeface="Gotham Med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1D8F0D-4E37-440C-9155-F1CC5992A3BE}"/>
              </a:ext>
            </a:extLst>
          </p:cNvPr>
          <p:cNvSpPr txBox="1"/>
          <p:nvPr/>
        </p:nvSpPr>
        <p:spPr>
          <a:xfrm>
            <a:off x="214986" y="2674894"/>
            <a:ext cx="476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Gotham Book" panose="02000604040000020004" pitchFamily="50" charset="0"/>
                <a:ea typeface="Gotham Medium" charset="0"/>
                <a:cs typeface="Gotham Medium" charset="0"/>
              </a:rPr>
              <a:t>How we do it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Book" panose="02000604040000020004" pitchFamily="50" charset="0"/>
              <a:ea typeface="Gotham Medium" charset="0"/>
              <a:cs typeface="Gotham Medium" charset="0"/>
            </a:endParaRPr>
          </a:p>
        </p:txBody>
      </p:sp>
      <p:sp>
        <p:nvSpPr>
          <p:cNvPr id="34" name="Content Placeholder 1">
            <a:extLst>
              <a:ext uri="{FF2B5EF4-FFF2-40B4-BE49-F238E27FC236}">
                <a16:creationId xmlns:a16="http://schemas.microsoft.com/office/drawing/2014/main" id="{8812CA8A-DE1A-4245-AE85-21EDCDF79E88}"/>
              </a:ext>
            </a:extLst>
          </p:cNvPr>
          <p:cNvSpPr txBox="1">
            <a:spLocks/>
          </p:cNvSpPr>
          <p:nvPr/>
        </p:nvSpPr>
        <p:spPr>
          <a:xfrm>
            <a:off x="724470" y="2717163"/>
            <a:ext cx="5181602" cy="218000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otham Medium" panose="02000604030000020004" pitchFamily="50" charset="0"/>
              </a:rPr>
              <a:t>Purposeful drive to innovate fast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otham Medium" panose="02000604030000020004" pitchFamily="50" charset="0"/>
              </a:rPr>
              <a:t>Building strong partnerships and continuous learning</a:t>
            </a: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EE8AE5CC-E1DD-4031-875D-ABF12D6F22B0}"/>
              </a:ext>
            </a:extLst>
          </p:cNvPr>
          <p:cNvSpPr txBox="1">
            <a:spLocks/>
          </p:cNvSpPr>
          <p:nvPr/>
        </p:nvSpPr>
        <p:spPr>
          <a:xfrm>
            <a:off x="699195" y="4613049"/>
            <a:ext cx="5181602" cy="15557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000" dirty="0">
              <a:solidFill>
                <a:schemeClr val="bg1">
                  <a:lumMod val="65000"/>
                </a:schemeClr>
              </a:solidFill>
              <a:latin typeface="Gotham Medium" panose="02000604030000020004" pitchFamily="50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otham Medium" panose="02000604030000020004" pitchFamily="50" charset="0"/>
              </a:rPr>
              <a:t>Our products and services address business needs using data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EA8DB01-95AE-4338-9F56-C7C6F95C7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15" y="4204569"/>
            <a:ext cx="822960" cy="822960"/>
          </a:xfrm>
          <a:prstGeom prst="ellipse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6BF8983-8B93-43F6-9743-F7AF8140B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896">
            <a:off x="6306843" y="2755701"/>
            <a:ext cx="822960" cy="822960"/>
          </a:xfrm>
          <a:prstGeom prst="ellipse">
            <a:avLst/>
          </a:prstGeom>
        </p:spPr>
      </p:pic>
      <p:pic>
        <p:nvPicPr>
          <p:cNvPr id="49" name="Picture 48" descr="A person with glasses taking a selfie&#10;&#10;Description automatically generated with low confidence">
            <a:extLst>
              <a:ext uri="{FF2B5EF4-FFF2-40B4-BE49-F238E27FC236}">
                <a16:creationId xmlns:a16="http://schemas.microsoft.com/office/drawing/2014/main" id="{9D7D0A5A-EEBA-486F-97B4-04D9ABEB8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339" y="4201569"/>
            <a:ext cx="828765" cy="822960"/>
          </a:xfrm>
          <a:prstGeom prst="flowChart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1CFBCCD-ED1F-475C-9B69-D37E313C1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86" y="1032194"/>
            <a:ext cx="822960" cy="822960"/>
          </a:xfrm>
          <a:prstGeom prst="ellipse">
            <a:avLst/>
          </a:prstGeom>
        </p:spPr>
      </p:pic>
      <p:pic>
        <p:nvPicPr>
          <p:cNvPr id="51" name="Picture 50" descr="A person standing in front of a canyon&#10;&#10;Description automatically generated with low confidence">
            <a:extLst>
              <a:ext uri="{FF2B5EF4-FFF2-40B4-BE49-F238E27FC236}">
                <a16:creationId xmlns:a16="http://schemas.microsoft.com/office/drawing/2014/main" id="{3A323C5F-C79A-4A72-B296-9A5625811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62" y="5757297"/>
            <a:ext cx="822960" cy="822960"/>
          </a:xfrm>
          <a:prstGeom prst="ellipse">
            <a:avLst/>
          </a:prstGeom>
        </p:spPr>
      </p:pic>
      <p:pic>
        <p:nvPicPr>
          <p:cNvPr id="52" name="Picture 51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7C4D46B9-919D-4669-A53A-A359CC90B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69" y="4201569"/>
            <a:ext cx="822960" cy="822960"/>
          </a:xfrm>
          <a:prstGeom prst="ellipse">
            <a:avLst/>
          </a:prstGeom>
        </p:spPr>
      </p:pic>
      <p:pic>
        <p:nvPicPr>
          <p:cNvPr id="53" name="Picture 5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3D2C3FBB-8561-45D5-9B33-4A6B1241A5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62" y="2883807"/>
            <a:ext cx="822960" cy="838374"/>
          </a:xfrm>
          <a:prstGeom prst="ellipse">
            <a:avLst/>
          </a:prstGeom>
        </p:spPr>
      </p:pic>
      <p:pic>
        <p:nvPicPr>
          <p:cNvPr id="54" name="Picture 5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B44A062-137B-42CB-B911-8D254E522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27" y="2891421"/>
            <a:ext cx="822960" cy="822960"/>
          </a:xfrm>
          <a:prstGeom prst="ellipse">
            <a:avLst/>
          </a:prstGeom>
        </p:spPr>
      </p:pic>
      <p:pic>
        <p:nvPicPr>
          <p:cNvPr id="55" name="Picture 54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A34CBD53-B08B-42AE-8145-4749132C80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027" y="5757297"/>
            <a:ext cx="822960" cy="822960"/>
          </a:xfrm>
          <a:prstGeom prst="ellipse">
            <a:avLst/>
          </a:prstGeom>
        </p:spPr>
      </p:pic>
      <p:pic>
        <p:nvPicPr>
          <p:cNvPr id="57" name="Picture 5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99E9FDE7-B804-4668-B99E-3E6C1FC925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144" y="1032194"/>
            <a:ext cx="822960" cy="822960"/>
          </a:xfrm>
          <a:prstGeom prst="ellipse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8D43E8E-A37A-4212-99B8-706C45532917}"/>
              </a:ext>
            </a:extLst>
          </p:cNvPr>
          <p:cNvSpPr txBox="1"/>
          <p:nvPr/>
        </p:nvSpPr>
        <p:spPr>
          <a:xfrm>
            <a:off x="8104982" y="1915289"/>
            <a:ext cx="17986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Anthony Splendor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Data Engineer, Environmental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BDF33B-E3E0-4948-8BA3-D572C74F80E4}"/>
              </a:ext>
            </a:extLst>
          </p:cNvPr>
          <p:cNvSpPr txBox="1"/>
          <p:nvPr/>
        </p:nvSpPr>
        <p:spPr>
          <a:xfrm>
            <a:off x="8507886" y="2920970"/>
            <a:ext cx="147678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Gotham Book" panose="02000604040000020004" pitchFamily="50" charset="0"/>
              </a:rPr>
              <a:t>Likhitha Bheemanath</a:t>
            </a:r>
          </a:p>
          <a:p>
            <a:endParaRPr lang="en-US" sz="400">
              <a:latin typeface="Gotham Book" panose="02000604040000020004" pitchFamily="50" charset="0"/>
            </a:endParaRPr>
          </a:p>
          <a:p>
            <a:r>
              <a:rPr lang="en-US" sz="1050" i="1">
                <a:latin typeface="Gotham Book" panose="02000604040000020004" pitchFamily="50" charset="0"/>
              </a:rPr>
              <a:t>Data Engineer, Health &amp; Safety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0C34E2-5E8E-4CDA-94D3-F9A80272DE88}"/>
              </a:ext>
            </a:extLst>
          </p:cNvPr>
          <p:cNvSpPr txBox="1"/>
          <p:nvPr/>
        </p:nvSpPr>
        <p:spPr>
          <a:xfrm>
            <a:off x="6325860" y="1879683"/>
            <a:ext cx="179869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Alex Matei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Data Engineer, Health, Safety &amp; Security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F102CF-8484-4AB8-A7DE-BC52F4AB1F58}"/>
              </a:ext>
            </a:extLst>
          </p:cNvPr>
          <p:cNvSpPr txBox="1"/>
          <p:nvPr/>
        </p:nvSpPr>
        <p:spPr>
          <a:xfrm>
            <a:off x="8102805" y="5119145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Iris Chien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Intern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63E864-32D7-40D1-B225-381BC9EEA606}"/>
              </a:ext>
            </a:extLst>
          </p:cNvPr>
          <p:cNvSpPr txBox="1"/>
          <p:nvPr/>
        </p:nvSpPr>
        <p:spPr>
          <a:xfrm>
            <a:off x="6325860" y="5081781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Brian Ha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Intern</a:t>
            </a:r>
            <a:endParaRPr lang="en-US" sz="1000" i="1">
              <a:latin typeface="Gotham Book" panose="02000604040000020004" pitchFamily="50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B8CB43-7219-4BD0-A4FA-78A8739FA3D9}"/>
              </a:ext>
            </a:extLst>
          </p:cNvPr>
          <p:cNvSpPr txBox="1"/>
          <p:nvPr/>
        </p:nvSpPr>
        <p:spPr>
          <a:xfrm>
            <a:off x="8460566" y="5888522"/>
            <a:ext cx="139646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Gotham Book" panose="02000604040000020004" pitchFamily="50" charset="0"/>
              </a:rPr>
              <a:t>Benjie Carpena</a:t>
            </a:r>
          </a:p>
          <a:p>
            <a:endParaRPr lang="en-US" sz="400">
              <a:latin typeface="Gotham Book" panose="02000604040000020004" pitchFamily="50" charset="0"/>
            </a:endParaRPr>
          </a:p>
          <a:p>
            <a:r>
              <a:rPr lang="en-US" sz="1050" i="1">
                <a:latin typeface="Gotham Book" panose="02000604040000020004" pitchFamily="50" charset="0"/>
              </a:rPr>
              <a:t>Data Engineering Lead</a:t>
            </a:r>
            <a:endParaRPr lang="en-US" sz="1000" i="1">
              <a:latin typeface="Gotham Book" panose="02000604040000020004" pitchFamily="50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E41754-CB15-4951-A301-CC6CF59AED60}"/>
              </a:ext>
            </a:extLst>
          </p:cNvPr>
          <p:cNvSpPr txBox="1"/>
          <p:nvPr/>
        </p:nvSpPr>
        <p:spPr>
          <a:xfrm>
            <a:off x="10771523" y="2981849"/>
            <a:ext cx="149842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Gotham Book" panose="02000604040000020004" pitchFamily="50" charset="0"/>
              </a:rPr>
              <a:t>Megha Gupta</a:t>
            </a:r>
          </a:p>
          <a:p>
            <a:endParaRPr lang="en-US" sz="400">
              <a:latin typeface="Gotham Book" panose="02000604040000020004" pitchFamily="50" charset="0"/>
            </a:endParaRPr>
          </a:p>
          <a:p>
            <a:r>
              <a:rPr lang="en-US" sz="1050" i="1">
                <a:latin typeface="Gotham Book" panose="02000604040000020004" pitchFamily="50" charset="0"/>
              </a:rPr>
              <a:t>Data Engineer, </a:t>
            </a: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Health &amp; Safety</a:t>
            </a:r>
            <a:r>
              <a:rPr lang="en-US" sz="1050" i="1">
                <a:latin typeface="Gotham Book" panose="02000604040000020004" pitchFamily="50" charset="0"/>
              </a:rPr>
              <a:t> </a:t>
            </a:r>
            <a:endParaRPr lang="en-US" sz="1000" i="1">
              <a:latin typeface="Gotham Book" panose="02000604040000020004" pitchFamily="50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73E3E98-24FC-4BB6-BEBF-B8A9E5BE41E5}"/>
              </a:ext>
            </a:extLst>
          </p:cNvPr>
          <p:cNvSpPr txBox="1"/>
          <p:nvPr/>
        </p:nvSpPr>
        <p:spPr>
          <a:xfrm>
            <a:off x="9944510" y="1874345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Bradley Heinrich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Business &amp; Data Analyst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4E0A15C-831A-4373-B9BB-652D3892AC1B}"/>
              </a:ext>
            </a:extLst>
          </p:cNvPr>
          <p:cNvSpPr txBox="1"/>
          <p:nvPr/>
        </p:nvSpPr>
        <p:spPr>
          <a:xfrm rot="21131033">
            <a:off x="5955741" y="3570539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Rob Mccafferty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Sr. Director QA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18DCF9-1E4B-42D4-A069-5E1203B70267}"/>
              </a:ext>
            </a:extLst>
          </p:cNvPr>
          <p:cNvSpPr txBox="1"/>
          <p:nvPr/>
        </p:nvSpPr>
        <p:spPr>
          <a:xfrm>
            <a:off x="9983113" y="5119145"/>
            <a:ext cx="17986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Gotham Book" panose="02000604040000020004" pitchFamily="50" charset="0"/>
              </a:rPr>
              <a:t>Anna Caron</a:t>
            </a:r>
          </a:p>
          <a:p>
            <a:pPr algn="ctr"/>
            <a:endParaRPr lang="en-US" sz="400">
              <a:latin typeface="Gotham Book" panose="02000604040000020004" pitchFamily="50" charset="0"/>
            </a:endParaRPr>
          </a:p>
          <a:p>
            <a:pPr algn="ctr"/>
            <a:r>
              <a:rPr lang="en-US" sz="1050" i="1">
                <a:latin typeface="Gotham Book" panose="02000604040000020004" pitchFamily="50" charset="0"/>
              </a:rPr>
              <a:t>Intern</a:t>
            </a:r>
          </a:p>
        </p:txBody>
      </p:sp>
      <p:pic>
        <p:nvPicPr>
          <p:cNvPr id="8" name="Picture 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FD4C104-C39D-44FB-90F5-2F92A4EF7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15" y="1032194"/>
            <a:ext cx="822960" cy="82296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5E2DE4-A6A4-4187-AD18-8CD048A9EA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388" y="0"/>
            <a:ext cx="11837223" cy="6858000"/>
          </a:xfrm>
          <a:prstGeom prst="rect">
            <a:avLst/>
          </a:prstGeom>
        </p:spPr>
      </p:pic>
      <p:sp>
        <p:nvSpPr>
          <p:cNvPr id="40" name="Google Shape;1013;p30">
            <a:extLst>
              <a:ext uri="{FF2B5EF4-FFF2-40B4-BE49-F238E27FC236}">
                <a16:creationId xmlns:a16="http://schemas.microsoft.com/office/drawing/2014/main" id="{D9D0E00F-4FBA-490C-99DB-53B7AAEBBA78}"/>
              </a:ext>
            </a:extLst>
          </p:cNvPr>
          <p:cNvSpPr txBox="1"/>
          <p:nvPr/>
        </p:nvSpPr>
        <p:spPr>
          <a:xfrm>
            <a:off x="8947920" y="249987"/>
            <a:ext cx="1719597" cy="71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There was one EHS Data Engineer…</a:t>
            </a:r>
            <a:endParaRPr sz="1200" dirty="0">
              <a:solidFill>
                <a:srgbClr val="434343"/>
              </a:solidFill>
              <a:latin typeface="Gotham Book" panose="0200060404000002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1016;p30">
            <a:extLst>
              <a:ext uri="{FF2B5EF4-FFF2-40B4-BE49-F238E27FC236}">
                <a16:creationId xmlns:a16="http://schemas.microsoft.com/office/drawing/2014/main" id="{5EAA893F-F6D1-4333-966B-B4485933E0C8}"/>
              </a:ext>
            </a:extLst>
          </p:cNvPr>
          <p:cNvSpPr txBox="1"/>
          <p:nvPr/>
        </p:nvSpPr>
        <p:spPr>
          <a:xfrm>
            <a:off x="5430818" y="3585710"/>
            <a:ext cx="793519" cy="788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Q4 </a:t>
            </a:r>
          </a:p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2021</a:t>
            </a:r>
            <a:endParaRPr sz="1200" dirty="0">
              <a:solidFill>
                <a:sysClr val="windowText" lastClr="000000"/>
              </a:solidFill>
              <a:latin typeface="Gotham Book" panose="0200060404000002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1016;p30">
            <a:extLst>
              <a:ext uri="{FF2B5EF4-FFF2-40B4-BE49-F238E27FC236}">
                <a16:creationId xmlns:a16="http://schemas.microsoft.com/office/drawing/2014/main" id="{B5C25231-B9EE-4FD0-B260-249DAD2ADE97}"/>
              </a:ext>
            </a:extLst>
          </p:cNvPr>
          <p:cNvSpPr txBox="1"/>
          <p:nvPr/>
        </p:nvSpPr>
        <p:spPr>
          <a:xfrm>
            <a:off x="2667056" y="4380444"/>
            <a:ext cx="793519" cy="7884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Q1 </a:t>
            </a:r>
          </a:p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2022</a:t>
            </a:r>
            <a:endParaRPr sz="1200" dirty="0">
              <a:solidFill>
                <a:sysClr val="windowText" lastClr="000000"/>
              </a:solidFill>
              <a:latin typeface="Gotham Book" panose="0200060404000002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1016;p30">
            <a:extLst>
              <a:ext uri="{FF2B5EF4-FFF2-40B4-BE49-F238E27FC236}">
                <a16:creationId xmlns:a16="http://schemas.microsoft.com/office/drawing/2014/main" id="{2A3F2742-9CDC-4C5C-948B-D62119406C95}"/>
              </a:ext>
            </a:extLst>
          </p:cNvPr>
          <p:cNvSpPr txBox="1"/>
          <p:nvPr/>
        </p:nvSpPr>
        <p:spPr>
          <a:xfrm>
            <a:off x="9889080" y="2791874"/>
            <a:ext cx="712472" cy="7079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Q3 </a:t>
            </a:r>
          </a:p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2021</a:t>
            </a:r>
            <a:endParaRPr sz="1200" dirty="0">
              <a:solidFill>
                <a:sysClr val="windowText" lastClr="000000"/>
              </a:solidFill>
              <a:latin typeface="Gotham Book" panose="0200060404000002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1016;p30">
            <a:extLst>
              <a:ext uri="{FF2B5EF4-FFF2-40B4-BE49-F238E27FC236}">
                <a16:creationId xmlns:a16="http://schemas.microsoft.com/office/drawing/2014/main" id="{74C7E4CE-6DB6-4E27-8D15-FD44E2F81AB6}"/>
              </a:ext>
            </a:extLst>
          </p:cNvPr>
          <p:cNvSpPr txBox="1"/>
          <p:nvPr/>
        </p:nvSpPr>
        <p:spPr>
          <a:xfrm>
            <a:off x="5790491" y="1316334"/>
            <a:ext cx="712472" cy="7079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Q2 </a:t>
            </a:r>
          </a:p>
          <a:p>
            <a:pPr algn="ctr"/>
            <a:r>
              <a:rPr lang="en" sz="14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2021</a:t>
            </a:r>
            <a:endParaRPr sz="1200" dirty="0">
              <a:solidFill>
                <a:sysClr val="windowText" lastClr="000000"/>
              </a:solidFill>
              <a:latin typeface="Gotham Book" panose="0200060404000002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1016;p30">
            <a:extLst>
              <a:ext uri="{FF2B5EF4-FFF2-40B4-BE49-F238E27FC236}">
                <a16:creationId xmlns:a16="http://schemas.microsoft.com/office/drawing/2014/main" id="{DB6F0969-C977-4BB3-8B1E-762A90BE47A3}"/>
              </a:ext>
            </a:extLst>
          </p:cNvPr>
          <p:cNvSpPr txBox="1"/>
          <p:nvPr/>
        </p:nvSpPr>
        <p:spPr>
          <a:xfrm>
            <a:off x="7901424" y="889980"/>
            <a:ext cx="574598" cy="5709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Q1 </a:t>
            </a:r>
          </a:p>
          <a:p>
            <a:pPr algn="ctr"/>
            <a:r>
              <a:rPr lang="en" sz="12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2021</a:t>
            </a:r>
            <a:endParaRPr sz="1100" dirty="0">
              <a:solidFill>
                <a:sysClr val="windowText" lastClr="000000"/>
              </a:solidFill>
              <a:latin typeface="Gotham Book" panose="02000604040000020004" pitchFamily="50" charset="0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26B9B-CF1F-4DF8-9DED-A18D9CAE6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796" b="94444" l="10000" r="90714">
                        <a14:foregroundMark x1="90000" y1="29167" x2="90000" y2="39352"/>
                        <a14:foregroundMark x1="60000" y1="91204" x2="60000" y2="91204"/>
                        <a14:foregroundMark x1="55000" y1="94907" x2="55000" y2="94907"/>
                        <a14:foregroundMark x1="50000" y1="92593" x2="50000" y2="92593"/>
                        <a14:foregroundMark x1="76429" y1="52315" x2="90000" y2="37963"/>
                        <a14:foregroundMark x1="69903" y1="17311" x2="68212" y2="15971"/>
                        <a14:foregroundMark x1="90714" y1="33796" x2="86239" y2="30251"/>
                        <a14:foregroundMark x1="62937" y1="13510" x2="53571" y2="13889"/>
                        <a14:foregroundMark x1="46429" y1="15278" x2="25714" y2="24537"/>
                        <a14:foregroundMark x1="27143" y1="30093" x2="27143" y2="42593"/>
                        <a14:foregroundMark x1="33571" y1="51852" x2="48571" y2="55556"/>
                        <a14:foregroundMark x1="56000" y1="60648" x2="55714" y2="61574"/>
                        <a14:foregroundMark x1="56286" y1="59722" x2="56000" y2="60648"/>
                        <a14:foregroundMark x1="56429" y1="59259" x2="56286" y2="59722"/>
                        <a14:foregroundMark x1="50714" y1="57870" x2="50714" y2="57870"/>
                        <a14:foregroundMark x1="52143" y1="59259" x2="52143" y2="59259"/>
                        <a14:foregroundMark x1="61429" y1="58333" x2="61429" y2="58333"/>
                        <a14:foregroundMark x1="64804" y1="59259" x2="65000" y2="59259"/>
                        <a14:backgroundMark x1="77857" y1="24537" x2="76429" y2="25926"/>
                        <a14:backgroundMark x1="81429" y1="26389" x2="74286" y2="21759"/>
                        <a14:backgroundMark x1="82143" y1="28704" x2="85714" y2="30556"/>
                        <a14:backgroundMark x1="73571" y1="20370" x2="71429" y2="19444"/>
                        <a14:backgroundMark x1="70714" y1="18519" x2="67857" y2="18519"/>
                        <a14:backgroundMark x1="65714" y1="60185" x2="63571" y2="60185"/>
                        <a14:backgroundMark x1="52143" y1="60648" x2="52143" y2="60648"/>
                        <a14:backgroundMark x1="66429" y1="59722" x2="66429" y2="59722"/>
                        <a14:backgroundMark x1="70714" y1="18981" x2="70714" y2="1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4302" y="85686"/>
            <a:ext cx="1005343" cy="1551100"/>
          </a:xfrm>
          <a:prstGeom prst="rect">
            <a:avLst/>
          </a:prstGeom>
        </p:spPr>
      </p:pic>
      <p:sp>
        <p:nvSpPr>
          <p:cNvPr id="44" name="Google Shape;1016;p30">
            <a:extLst>
              <a:ext uri="{FF2B5EF4-FFF2-40B4-BE49-F238E27FC236}">
                <a16:creationId xmlns:a16="http://schemas.microsoft.com/office/drawing/2014/main" id="{D2677FD8-6934-4A72-9852-9D8199338F96}"/>
              </a:ext>
            </a:extLst>
          </p:cNvPr>
          <p:cNvSpPr txBox="1"/>
          <p:nvPr/>
        </p:nvSpPr>
        <p:spPr>
          <a:xfrm>
            <a:off x="10684096" y="344561"/>
            <a:ext cx="572753" cy="5691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1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Q4 </a:t>
            </a:r>
          </a:p>
          <a:p>
            <a:pPr algn="ctr"/>
            <a:r>
              <a:rPr lang="en" sz="1100" dirty="0">
                <a:solidFill>
                  <a:sysClr val="windowText" lastClr="000000"/>
                </a:solidFill>
                <a:latin typeface="Gotham Book" panose="02000604040000020004" pitchFamily="50" charset="0"/>
                <a:ea typeface="Fira Sans Extra Condensed"/>
                <a:cs typeface="Fira Sans Extra Condensed"/>
                <a:sym typeface="Fira Sans Extra Condensed"/>
              </a:rPr>
              <a:t>2020</a:t>
            </a:r>
            <a:endParaRPr sz="1050" dirty="0">
              <a:solidFill>
                <a:sysClr val="windowText" lastClr="000000"/>
              </a:solidFill>
              <a:latin typeface="Gotham Book" panose="02000604040000020004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998;p30">
            <a:extLst>
              <a:ext uri="{FF2B5EF4-FFF2-40B4-BE49-F238E27FC236}">
                <a16:creationId xmlns:a16="http://schemas.microsoft.com/office/drawing/2014/main" id="{96298FB3-3ED3-4C38-ACF5-A7BAA4B770ED}"/>
              </a:ext>
            </a:extLst>
          </p:cNvPr>
          <p:cNvSpPr txBox="1"/>
          <p:nvPr/>
        </p:nvSpPr>
        <p:spPr>
          <a:xfrm>
            <a:off x="3604541" y="1256835"/>
            <a:ext cx="2308800" cy="90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Integration with Security</a:t>
            </a:r>
          </a:p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Monthly Frozen Process</a:t>
            </a:r>
          </a:p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Confluence page &amp; JIRA</a:t>
            </a:r>
          </a:p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r>
              <a:rPr lang="en-US" sz="1200" baseline="30000" dirty="0">
                <a:solidFill>
                  <a:srgbClr val="434343"/>
                </a:solidFill>
                <a:latin typeface="Gotham Book" panose="02000604040000020004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st</a:t>
            </a:r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 F2F</a:t>
            </a:r>
          </a:p>
        </p:txBody>
      </p:sp>
      <p:sp>
        <p:nvSpPr>
          <p:cNvPr id="73" name="Google Shape;1003;p30">
            <a:extLst>
              <a:ext uri="{FF2B5EF4-FFF2-40B4-BE49-F238E27FC236}">
                <a16:creationId xmlns:a16="http://schemas.microsoft.com/office/drawing/2014/main" id="{69A5B662-F25B-43FB-8442-DCC8782FFCF8}"/>
              </a:ext>
            </a:extLst>
          </p:cNvPr>
          <p:cNvSpPr txBox="1"/>
          <p:nvPr/>
        </p:nvSpPr>
        <p:spPr>
          <a:xfrm>
            <a:off x="10714328" y="2890233"/>
            <a:ext cx="1410143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Internal Audit</a:t>
            </a:r>
          </a:p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2</a:t>
            </a:r>
            <a:r>
              <a:rPr lang="en-US" sz="1200" baseline="300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nd</a:t>
            </a:r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 F2F</a:t>
            </a:r>
          </a:p>
        </p:txBody>
      </p:sp>
      <p:sp>
        <p:nvSpPr>
          <p:cNvPr id="74" name="Google Shape;1008;p30">
            <a:extLst>
              <a:ext uri="{FF2B5EF4-FFF2-40B4-BE49-F238E27FC236}">
                <a16:creationId xmlns:a16="http://schemas.microsoft.com/office/drawing/2014/main" id="{4E86E9AC-A5D7-4DF2-831C-287FD97B062D}"/>
              </a:ext>
            </a:extLst>
          </p:cNvPr>
          <p:cNvSpPr txBox="1"/>
          <p:nvPr/>
        </p:nvSpPr>
        <p:spPr>
          <a:xfrm>
            <a:off x="84837" y="4278087"/>
            <a:ext cx="2734191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Survived 2021 OSHA Logs</a:t>
            </a:r>
          </a:p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MyEHS Module Development</a:t>
            </a:r>
          </a:p>
          <a:p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Fira Sans Extra Condensed Medium"/>
                <a:cs typeface="Fira Sans Extra Condensed Medium"/>
                <a:sym typeface="Fira Sans Extra Condensed Medium"/>
              </a:rPr>
              <a:t>Leveling up our Data Engineering maturity</a:t>
            </a:r>
          </a:p>
          <a:p>
            <a:endParaRPr lang="en-US" sz="1500" dirty="0">
              <a:solidFill>
                <a:srgbClr val="434343"/>
              </a:solidFill>
              <a:latin typeface="Gotham Book" panose="02000604040000020004" pitchFamily="50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5" name="Google Shape;1003;p30">
            <a:extLst>
              <a:ext uri="{FF2B5EF4-FFF2-40B4-BE49-F238E27FC236}">
                <a16:creationId xmlns:a16="http://schemas.microsoft.com/office/drawing/2014/main" id="{DA89E439-5675-4639-892B-15AD9070C4B4}"/>
              </a:ext>
            </a:extLst>
          </p:cNvPr>
          <p:cNvSpPr txBox="1"/>
          <p:nvPr/>
        </p:nvSpPr>
        <p:spPr>
          <a:xfrm>
            <a:off x="2037234" y="3267103"/>
            <a:ext cx="3257991" cy="7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Field Mapping &amp; Gensuite Tables</a:t>
            </a:r>
          </a:p>
          <a:p>
            <a:pPr algn="r"/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MyEHS Deployment &amp; Training</a:t>
            </a:r>
          </a:p>
          <a:p>
            <a:pPr algn="r"/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Frozen Numbers Saga</a:t>
            </a:r>
          </a:p>
          <a:p>
            <a:pPr algn="r"/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Pandemic Series</a:t>
            </a:r>
          </a:p>
          <a:p>
            <a:pPr algn="r"/>
            <a:r>
              <a:rPr lang="en-US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PwC Audit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B8DB75-0690-4F32-AB5B-957698E4A73D}"/>
              </a:ext>
            </a:extLst>
          </p:cNvPr>
          <p:cNvSpPr txBox="1"/>
          <p:nvPr/>
        </p:nvSpPr>
        <p:spPr>
          <a:xfrm>
            <a:off x="294241" y="577449"/>
            <a:ext cx="2888227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242424"/>
              </a:solidFill>
              <a:latin typeface="Gotham Medium" panose="02000604030000020004" pitchFamily="50" charset="0"/>
            </a:endParaRPr>
          </a:p>
          <a:p>
            <a:pPr algn="ctr"/>
            <a:endParaRPr lang="en-US" dirty="0">
              <a:solidFill>
                <a:srgbClr val="242424"/>
              </a:solidFill>
              <a:latin typeface="Gotham Medium" panose="02000604030000020004" pitchFamily="50" charset="0"/>
            </a:endParaRPr>
          </a:p>
          <a:p>
            <a:pPr algn="ctr"/>
            <a:endParaRPr lang="en-US" dirty="0">
              <a:solidFill>
                <a:srgbClr val="242424"/>
              </a:solidFill>
              <a:latin typeface="Gotham Medium" panose="02000604030000020004" pitchFamily="50" charset="0"/>
            </a:endParaRPr>
          </a:p>
          <a:p>
            <a:pPr algn="ctr"/>
            <a:endParaRPr lang="en-US" dirty="0">
              <a:solidFill>
                <a:srgbClr val="242424"/>
              </a:solidFill>
              <a:latin typeface="Gotham Medium" panose="02000604030000020004" pitchFamily="50" charset="0"/>
            </a:endParaRPr>
          </a:p>
          <a:p>
            <a:pPr algn="ctr"/>
            <a:endParaRPr lang="en-US" dirty="0">
              <a:solidFill>
                <a:srgbClr val="242424"/>
              </a:solidFill>
              <a:latin typeface="Gotham Medium" panose="02000604030000020004" pitchFamily="50" charset="0"/>
            </a:endParaRPr>
          </a:p>
          <a:p>
            <a:pPr algn="ctr"/>
            <a:endParaRPr lang="en-US" dirty="0">
              <a:solidFill>
                <a:srgbClr val="242424"/>
              </a:solidFill>
              <a:latin typeface="Gotham Medium" panose="02000604030000020004" pitchFamily="50" charset="0"/>
            </a:endParaRPr>
          </a:p>
          <a:p>
            <a:pPr algn="ctr"/>
            <a:endParaRPr lang="en-US" dirty="0">
              <a:latin typeface="Gotham Medium" panose="02000604030000020004" pitchFamily="50" charset="0"/>
            </a:endParaRPr>
          </a:p>
        </p:txBody>
      </p:sp>
      <p:pic>
        <p:nvPicPr>
          <p:cNvPr id="77" name="Graphic 76" descr="Construction Barricade with solid fill">
            <a:extLst>
              <a:ext uri="{FF2B5EF4-FFF2-40B4-BE49-F238E27FC236}">
                <a16:creationId xmlns:a16="http://schemas.microsoft.com/office/drawing/2014/main" id="{D639A6CB-0078-4831-A069-CA749E2982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52886" y="2042111"/>
            <a:ext cx="600176" cy="60017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B58224E-ABA3-4698-8BCA-B61283D9630B}"/>
              </a:ext>
            </a:extLst>
          </p:cNvPr>
          <p:cNvSpPr txBox="1"/>
          <p:nvPr/>
        </p:nvSpPr>
        <p:spPr>
          <a:xfrm>
            <a:off x="7642170" y="2411580"/>
            <a:ext cx="199851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Enhance and rework current portfolio</a:t>
            </a:r>
          </a:p>
        </p:txBody>
      </p:sp>
      <p:pic>
        <p:nvPicPr>
          <p:cNvPr id="79" name="Graphic 78" descr="Construction Barricade with solid fill">
            <a:extLst>
              <a:ext uri="{FF2B5EF4-FFF2-40B4-BE49-F238E27FC236}">
                <a16:creationId xmlns:a16="http://schemas.microsoft.com/office/drawing/2014/main" id="{ECF661BC-1378-4624-BBC2-D98ACC6D5E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30148" y="5407720"/>
            <a:ext cx="600176" cy="60017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B0C9CC3-92FD-4074-BC00-3A880D128BCA}"/>
              </a:ext>
            </a:extLst>
          </p:cNvPr>
          <p:cNvSpPr txBox="1"/>
          <p:nvPr/>
        </p:nvSpPr>
        <p:spPr>
          <a:xfrm>
            <a:off x="5315953" y="5897212"/>
            <a:ext cx="231761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Fine-tune products and services to deliver innovative solutions</a:t>
            </a:r>
          </a:p>
        </p:txBody>
      </p:sp>
      <p:sp>
        <p:nvSpPr>
          <p:cNvPr id="71" name="Google Shape;1018;p30">
            <a:extLst>
              <a:ext uri="{FF2B5EF4-FFF2-40B4-BE49-F238E27FC236}">
                <a16:creationId xmlns:a16="http://schemas.microsoft.com/office/drawing/2014/main" id="{8A0EA12B-9A2B-4148-A2B2-DB6D516EDEAF}"/>
              </a:ext>
            </a:extLst>
          </p:cNvPr>
          <p:cNvSpPr txBox="1"/>
          <p:nvPr/>
        </p:nvSpPr>
        <p:spPr>
          <a:xfrm>
            <a:off x="4846029" y="623545"/>
            <a:ext cx="3047106" cy="71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Kicked off MyEHS req. gathering</a:t>
            </a:r>
          </a:p>
          <a:p>
            <a:pPr algn="r"/>
            <a:r>
              <a:rPr lang="en" sz="1200" dirty="0">
                <a:solidFill>
                  <a:srgbClr val="434343"/>
                </a:solidFill>
                <a:latin typeface="Gotham Book" panose="02000604040000020004" pitchFamily="50" charset="0"/>
                <a:ea typeface="Roboto"/>
                <a:cs typeface="Roboto"/>
                <a:sym typeface="Roboto"/>
              </a:rPr>
              <a:t>EHSS       Data</a:t>
            </a:r>
          </a:p>
          <a:p>
            <a:pPr algn="r"/>
            <a:endParaRPr sz="1600" dirty="0">
              <a:solidFill>
                <a:srgbClr val="434343"/>
              </a:solidFill>
              <a:latin typeface="Gotham Book" panose="02000604040000020004" pitchFamily="50" charset="0"/>
              <a:ea typeface="Roboto"/>
              <a:cs typeface="Roboto"/>
              <a:sym typeface="Roboto"/>
            </a:endParaRPr>
          </a:p>
        </p:txBody>
      </p:sp>
      <p:pic>
        <p:nvPicPr>
          <p:cNvPr id="11" name="Graphic 10" descr="Heart with solid fill">
            <a:extLst>
              <a:ext uri="{FF2B5EF4-FFF2-40B4-BE49-F238E27FC236}">
                <a16:creationId xmlns:a16="http://schemas.microsoft.com/office/drawing/2014/main" id="{63647ED6-E01E-430F-B0D6-BA0029EBC2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23820" y="913705"/>
            <a:ext cx="244426" cy="244426"/>
          </a:xfrm>
          <a:prstGeom prst="rect">
            <a:avLst/>
          </a:prstGeom>
        </p:spPr>
      </p:pic>
      <p:pic>
        <p:nvPicPr>
          <p:cNvPr id="14" name="Graphic 13" descr="Pointed Hat with solid fill">
            <a:extLst>
              <a:ext uri="{FF2B5EF4-FFF2-40B4-BE49-F238E27FC236}">
                <a16:creationId xmlns:a16="http://schemas.microsoft.com/office/drawing/2014/main" id="{ED7FE32F-E32F-4F85-90CA-1996947EB9F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38052" y="53154"/>
            <a:ext cx="256903" cy="256903"/>
          </a:xfrm>
          <a:prstGeom prst="rect">
            <a:avLst/>
          </a:prstGeom>
        </p:spPr>
      </p:pic>
      <p:pic>
        <p:nvPicPr>
          <p:cNvPr id="81" name="Graphic 80" descr="Pointed Hat with solid fill">
            <a:extLst>
              <a:ext uri="{FF2B5EF4-FFF2-40B4-BE49-F238E27FC236}">
                <a16:creationId xmlns:a16="http://schemas.microsoft.com/office/drawing/2014/main" id="{54A68986-7DA1-4CDD-B844-689A51A5CF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064542" y="594143"/>
            <a:ext cx="256903" cy="256903"/>
          </a:xfrm>
          <a:prstGeom prst="rect">
            <a:avLst/>
          </a:prstGeom>
        </p:spPr>
      </p:pic>
      <p:pic>
        <p:nvPicPr>
          <p:cNvPr id="83" name="Graphic 82" descr="Pointed Hat with solid fill">
            <a:extLst>
              <a:ext uri="{FF2B5EF4-FFF2-40B4-BE49-F238E27FC236}">
                <a16:creationId xmlns:a16="http://schemas.microsoft.com/office/drawing/2014/main" id="{A2E7BB04-E847-41A9-AB12-2A2984A4D7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35480" y="3961473"/>
            <a:ext cx="273915" cy="273915"/>
          </a:xfrm>
          <a:prstGeom prst="rect">
            <a:avLst/>
          </a:prstGeom>
        </p:spPr>
      </p:pic>
      <p:pic>
        <p:nvPicPr>
          <p:cNvPr id="84" name="Graphic 83" descr="Pointed Hat with solid fill">
            <a:extLst>
              <a:ext uri="{FF2B5EF4-FFF2-40B4-BE49-F238E27FC236}">
                <a16:creationId xmlns:a16="http://schemas.microsoft.com/office/drawing/2014/main" id="{934DCC49-B02F-46E9-8A9E-F7ED98AE755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42445" y="990788"/>
            <a:ext cx="273915" cy="273915"/>
          </a:xfrm>
          <a:prstGeom prst="rect">
            <a:avLst/>
          </a:prstGeom>
        </p:spPr>
      </p:pic>
      <p:pic>
        <p:nvPicPr>
          <p:cNvPr id="85" name="Graphic 84" descr="Pointed Hat with solid fill">
            <a:extLst>
              <a:ext uri="{FF2B5EF4-FFF2-40B4-BE49-F238E27FC236}">
                <a16:creationId xmlns:a16="http://schemas.microsoft.com/office/drawing/2014/main" id="{AF411B9A-F8FE-4CBF-8763-14788FB88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79344" y="4019223"/>
            <a:ext cx="273915" cy="273915"/>
          </a:xfrm>
          <a:prstGeom prst="rect">
            <a:avLst/>
          </a:prstGeom>
        </p:spPr>
      </p:pic>
      <p:pic>
        <p:nvPicPr>
          <p:cNvPr id="86" name="Graphic 85" descr="Pointed Hat with solid fill">
            <a:extLst>
              <a:ext uri="{FF2B5EF4-FFF2-40B4-BE49-F238E27FC236}">
                <a16:creationId xmlns:a16="http://schemas.microsoft.com/office/drawing/2014/main" id="{AB57966D-4DC7-41BA-945A-B19630B3BF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476499" y="4132309"/>
            <a:ext cx="273915" cy="273915"/>
          </a:xfrm>
          <a:prstGeom prst="rect">
            <a:avLst/>
          </a:prstGeom>
        </p:spPr>
      </p:pic>
      <p:pic>
        <p:nvPicPr>
          <p:cNvPr id="87" name="Graphic 86" descr="Pointed Hat with solid fill">
            <a:extLst>
              <a:ext uri="{FF2B5EF4-FFF2-40B4-BE49-F238E27FC236}">
                <a16:creationId xmlns:a16="http://schemas.microsoft.com/office/drawing/2014/main" id="{00A472D3-E390-4BE9-91DE-31436930E6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78313" y="4031795"/>
            <a:ext cx="273915" cy="273915"/>
          </a:xfrm>
          <a:prstGeom prst="rect">
            <a:avLst/>
          </a:prstGeom>
        </p:spPr>
      </p:pic>
      <p:pic>
        <p:nvPicPr>
          <p:cNvPr id="88" name="Graphic 87" descr="Pointed Hat with solid fill">
            <a:extLst>
              <a:ext uri="{FF2B5EF4-FFF2-40B4-BE49-F238E27FC236}">
                <a16:creationId xmlns:a16="http://schemas.microsoft.com/office/drawing/2014/main" id="{1B757503-E290-4A3F-A77A-34ECE85DC37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81961" y="4132308"/>
            <a:ext cx="273915" cy="273915"/>
          </a:xfrm>
          <a:prstGeom prst="rect">
            <a:avLst/>
          </a:prstGeom>
        </p:spPr>
      </p:pic>
      <p:pic>
        <p:nvPicPr>
          <p:cNvPr id="89" name="Graphic 88" descr="Pointed Hat with solid fill">
            <a:extLst>
              <a:ext uri="{FF2B5EF4-FFF2-40B4-BE49-F238E27FC236}">
                <a16:creationId xmlns:a16="http://schemas.microsoft.com/office/drawing/2014/main" id="{3E057B08-FA95-4895-8C08-C28232BC35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94411" y="3222345"/>
            <a:ext cx="273915" cy="273915"/>
          </a:xfrm>
          <a:prstGeom prst="rect">
            <a:avLst/>
          </a:prstGeom>
        </p:spPr>
      </p:pic>
      <p:pic>
        <p:nvPicPr>
          <p:cNvPr id="90" name="Graphic 89" descr="Pointed Hat with solid fill">
            <a:extLst>
              <a:ext uri="{FF2B5EF4-FFF2-40B4-BE49-F238E27FC236}">
                <a16:creationId xmlns:a16="http://schemas.microsoft.com/office/drawing/2014/main" id="{30647644-6498-4B41-B43C-A1DEDB71AC0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2912" y="3277594"/>
            <a:ext cx="273915" cy="273915"/>
          </a:xfrm>
          <a:prstGeom prst="rect">
            <a:avLst/>
          </a:prstGeom>
        </p:spPr>
      </p:pic>
      <p:pic>
        <p:nvPicPr>
          <p:cNvPr id="91" name="Graphic 90" descr="Pointed Hat with solid fill">
            <a:extLst>
              <a:ext uri="{FF2B5EF4-FFF2-40B4-BE49-F238E27FC236}">
                <a16:creationId xmlns:a16="http://schemas.microsoft.com/office/drawing/2014/main" id="{EDCC8323-C014-4CF6-9D55-9F7358A5E2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57350" y="3273576"/>
            <a:ext cx="273915" cy="273915"/>
          </a:xfrm>
          <a:prstGeom prst="rect">
            <a:avLst/>
          </a:prstGeom>
        </p:spPr>
      </p:pic>
      <p:pic>
        <p:nvPicPr>
          <p:cNvPr id="92" name="Graphic 91" descr="Pointed Hat with solid fill">
            <a:extLst>
              <a:ext uri="{FF2B5EF4-FFF2-40B4-BE49-F238E27FC236}">
                <a16:creationId xmlns:a16="http://schemas.microsoft.com/office/drawing/2014/main" id="{3FFE7A4A-58FC-44E8-84CF-9015CB7D25E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20017" y="3430684"/>
            <a:ext cx="273915" cy="273915"/>
          </a:xfrm>
          <a:prstGeom prst="rect">
            <a:avLst/>
          </a:prstGeom>
        </p:spPr>
      </p:pic>
      <p:pic>
        <p:nvPicPr>
          <p:cNvPr id="94" name="Graphic 93" descr="Pointed Hat with solid fill">
            <a:extLst>
              <a:ext uri="{FF2B5EF4-FFF2-40B4-BE49-F238E27FC236}">
                <a16:creationId xmlns:a16="http://schemas.microsoft.com/office/drawing/2014/main" id="{448774AF-A4DB-4F2E-AFBD-A370A61784C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20387" y="2446220"/>
            <a:ext cx="273915" cy="273915"/>
          </a:xfrm>
          <a:prstGeom prst="rect">
            <a:avLst/>
          </a:prstGeom>
        </p:spPr>
      </p:pic>
      <p:pic>
        <p:nvPicPr>
          <p:cNvPr id="95" name="Graphic 94" descr="Pointed Hat with solid fill">
            <a:extLst>
              <a:ext uri="{FF2B5EF4-FFF2-40B4-BE49-F238E27FC236}">
                <a16:creationId xmlns:a16="http://schemas.microsoft.com/office/drawing/2014/main" id="{7576542E-01B2-42BA-BBD0-4B8C1DA4AC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373762" y="2509747"/>
            <a:ext cx="273915" cy="273915"/>
          </a:xfrm>
          <a:prstGeom prst="rect">
            <a:avLst/>
          </a:prstGeom>
        </p:spPr>
      </p:pic>
      <p:pic>
        <p:nvPicPr>
          <p:cNvPr id="96" name="Graphic 95" descr="Pointed Hat with solid fill">
            <a:extLst>
              <a:ext uri="{FF2B5EF4-FFF2-40B4-BE49-F238E27FC236}">
                <a16:creationId xmlns:a16="http://schemas.microsoft.com/office/drawing/2014/main" id="{0C05BF21-5A2B-4E5E-8387-24672049CA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67012" y="2506269"/>
            <a:ext cx="273915" cy="273915"/>
          </a:xfrm>
          <a:prstGeom prst="rect">
            <a:avLst/>
          </a:prstGeom>
        </p:spPr>
      </p:pic>
      <p:pic>
        <p:nvPicPr>
          <p:cNvPr id="97" name="Graphic 96" descr="Pointed Hat with solid fill">
            <a:extLst>
              <a:ext uri="{FF2B5EF4-FFF2-40B4-BE49-F238E27FC236}">
                <a16:creationId xmlns:a16="http://schemas.microsoft.com/office/drawing/2014/main" id="{2B5C059C-29ED-4559-8E72-00E1BA93D3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781014" y="1077684"/>
            <a:ext cx="273915" cy="273915"/>
          </a:xfrm>
          <a:prstGeom prst="rect">
            <a:avLst/>
          </a:prstGeom>
        </p:spPr>
      </p:pic>
      <p:pic>
        <p:nvPicPr>
          <p:cNvPr id="99" name="Graphic 98" descr="Pointed Hat with solid fill">
            <a:extLst>
              <a:ext uri="{FF2B5EF4-FFF2-40B4-BE49-F238E27FC236}">
                <a16:creationId xmlns:a16="http://schemas.microsoft.com/office/drawing/2014/main" id="{BDCCB189-9694-447A-AD93-2622D4488D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65649" y="2630321"/>
            <a:ext cx="273915" cy="27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6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215115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What to Expect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563535" cy="11175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Learning session for major EHSS dashboards – new &amp; old!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59A01-FC1B-4F67-AEC6-99735889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151" y="747943"/>
            <a:ext cx="5563697" cy="49493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Graphic 3" descr="Thought bubble outline">
            <a:extLst>
              <a:ext uri="{FF2B5EF4-FFF2-40B4-BE49-F238E27FC236}">
                <a16:creationId xmlns:a16="http://schemas.microsoft.com/office/drawing/2014/main" id="{68E302D3-277D-4D7D-B38A-5C5D1A019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525" y="2323845"/>
            <a:ext cx="4784899" cy="44000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81174-49E8-4465-B924-7EE6E5C25A39}"/>
              </a:ext>
            </a:extLst>
          </p:cNvPr>
          <p:cNvSpPr txBox="1"/>
          <p:nvPr/>
        </p:nvSpPr>
        <p:spPr>
          <a:xfrm>
            <a:off x="1450138" y="3475435"/>
            <a:ext cx="2655672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50" dirty="0">
                <a:solidFill>
                  <a:srgbClr val="000000"/>
                </a:solidFill>
                <a:latin typeface="Gotham Book" panose="02000604040000020004" pitchFamily="50" charset="0"/>
              </a:rPr>
              <a:t>What are some decisions you make as an EHS professional and how does data affect you and your stakeholders?</a:t>
            </a:r>
            <a:endParaRPr lang="en-US" sz="145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26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215115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2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rPr>
              <a:t>Dashboard Basics Intro.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9D0A8EF-09C7-44C8-A4FA-11387777B579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563535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Dashboards combine multiple metrics and data visuals (charts &amp; graphs) and visualize them in a centralized view</a:t>
            </a: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500" dirty="0">
              <a:solidFill>
                <a:srgbClr val="000000"/>
              </a:solidFill>
              <a:latin typeface="Gotham Book" panose="02000604040000020004" pitchFamily="50" charset="0"/>
            </a:endParaRP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You can customize them to your scope through filters</a:t>
            </a: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500" dirty="0">
              <a:solidFill>
                <a:srgbClr val="000000"/>
              </a:solidFill>
              <a:latin typeface="Gotham Book" panose="02000604040000020004" pitchFamily="50" charset="0"/>
            </a:endParaRP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Meant to solve a business problem and serve as a catalyst to informed action</a:t>
            </a:r>
          </a:p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>
              <a:solidFill>
                <a:srgbClr val="000000"/>
              </a:solidFill>
              <a:latin typeface="Gotham Book" panose="02000604040000020004" pitchFamily="50" charset="0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2000" dirty="0">
              <a:solidFill>
                <a:srgbClr val="000000"/>
              </a:solidFill>
              <a:latin typeface="Gotham Book" panose="02000604040000020004" pitchFamily="50" charset="0"/>
            </a:endParaRPr>
          </a:p>
        </p:txBody>
      </p:sp>
      <p:pic>
        <p:nvPicPr>
          <p:cNvPr id="1028" name="Picture 4" descr="CRISP-DM - Data Science Process Alliance">
            <a:extLst>
              <a:ext uri="{FF2B5EF4-FFF2-40B4-BE49-F238E27FC236}">
                <a16:creationId xmlns:a16="http://schemas.microsoft.com/office/drawing/2014/main" id="{4FF8BCD5-D880-43D0-AA33-5CCB7340A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" r="4337" b="3320"/>
          <a:stretch/>
        </p:blipFill>
        <p:spPr bwMode="auto">
          <a:xfrm>
            <a:off x="7112976" y="1281744"/>
            <a:ext cx="4167555" cy="41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6170D56-41F2-4881-A326-0333595F5C85}"/>
              </a:ext>
            </a:extLst>
          </p:cNvPr>
          <p:cNvSpPr txBox="1">
            <a:spLocks/>
          </p:cNvSpPr>
          <p:nvPr/>
        </p:nvSpPr>
        <p:spPr>
          <a:xfrm>
            <a:off x="7562703" y="5372100"/>
            <a:ext cx="3324428" cy="5460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600" i="1" dirty="0">
                <a:solidFill>
                  <a:srgbClr val="000000"/>
                </a:solidFill>
                <a:latin typeface="Gotham Book" panose="02000604040000020004" pitchFamily="50" charset="0"/>
              </a:rPr>
              <a:t>CRISP-DM</a:t>
            </a:r>
            <a:endParaRPr lang="en-US" sz="1600" i="1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4E39458-EEE0-4AD9-AA8C-295860468893}"/>
              </a:ext>
            </a:extLst>
          </p:cNvPr>
          <p:cNvSpPr txBox="1">
            <a:spLocks/>
          </p:cNvSpPr>
          <p:nvPr/>
        </p:nvSpPr>
        <p:spPr>
          <a:xfrm>
            <a:off x="6583334" y="5666379"/>
            <a:ext cx="5283165" cy="5460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200" i="1" dirty="0">
                <a:solidFill>
                  <a:srgbClr val="000000"/>
                </a:solidFill>
                <a:latin typeface="Gotham Light" pitchFamily="50" charset="0"/>
              </a:rPr>
              <a:t>Cross-Industry Standard Approach to Data Mining</a:t>
            </a:r>
            <a:endParaRPr lang="en-US" sz="1200" i="1" dirty="0">
              <a:solidFill>
                <a:srgbClr val="0563C1"/>
              </a:solidFill>
              <a:latin typeface="Gotham Light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8BA78-F37F-45B2-8CBB-77D2221DAD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62" t="950" r="40215" b="26973"/>
          <a:stretch/>
        </p:blipFill>
        <p:spPr>
          <a:xfrm rot="3353026">
            <a:off x="7850344" y="2397925"/>
            <a:ext cx="436297" cy="7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1013314" y="2324100"/>
            <a:ext cx="10165372" cy="2209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solidFill>
                  <a:srgbClr val="000000"/>
                </a:solidFill>
                <a:latin typeface="Gotham Medium" panose="02000604030000020004" pitchFamily="50" charset="0"/>
              </a:rPr>
              <a:t>Let’s talk data</a:t>
            </a:r>
          </a:p>
          <a:p>
            <a:pPr marL="0" indent="0" algn="ctr">
              <a:buNone/>
            </a:pPr>
            <a:r>
              <a:rPr lang="en-US" sz="2200">
                <a:solidFill>
                  <a:srgbClr val="000000"/>
                </a:solidFill>
                <a:latin typeface="Gotham Medium" panose="02000604030000020004" pitchFamily="50" charset="0"/>
              </a:rPr>
              <a:t> </a:t>
            </a:r>
          </a:p>
          <a:p>
            <a:pPr marL="0" indent="0" algn="ctr">
              <a:buNone/>
            </a:pPr>
            <a:r>
              <a:rPr lang="en-US" sz="2200">
                <a:solidFill>
                  <a:srgbClr val="000000"/>
                </a:solidFill>
                <a:latin typeface="Gotham Light" pitchFamily="50" charset="0"/>
              </a:rPr>
              <a:t>Dashboards and Data Products</a:t>
            </a:r>
          </a:p>
        </p:txBody>
      </p:sp>
    </p:spTree>
    <p:extLst>
      <p:ext uri="{BB962C8B-B14F-4D97-AF65-F5344CB8AC3E}">
        <p14:creationId xmlns:p14="http://schemas.microsoft.com/office/powerpoint/2010/main" val="238590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215115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i="1" dirty="0">
                <a:solidFill>
                  <a:srgbClr val="000000"/>
                </a:solidFill>
                <a:latin typeface="Gotham Medium" panose="02000604030000020004" pitchFamily="50" charset="0"/>
              </a:rPr>
              <a:t>Actions Dashboard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What: MyEHS events and actions data</a:t>
            </a:r>
          </a:p>
          <a:p>
            <a:pPr lvl="1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Gotham Book" panose="02000604040000020004" pitchFamily="50" charset="0"/>
              </a:rPr>
              <a:t>Event level determination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Why: Manage &amp; trend actions from events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Where: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go.tesla.com/actionsdashboard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S&amp;T Contact: </a:t>
            </a:r>
            <a:r>
              <a:rPr lang="en-US" sz="2000" dirty="0">
                <a:solidFill>
                  <a:srgbClr val="0563C1"/>
                </a:solidFill>
                <a:latin typeface="Gotham Boo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Likhitha Bheemanath </a:t>
            </a:r>
            <a:endParaRPr lang="en-US" sz="2000" dirty="0">
              <a:solidFill>
                <a:srgbClr val="0563C1"/>
              </a:solidFill>
              <a:latin typeface="Gotham Book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QRG Link: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Actions QRG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AC348-F9AB-4398-8F03-8111966D4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681" y="1556096"/>
            <a:ext cx="5906638" cy="33329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447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1469A8-2916-4E30-9298-4208216EA475}"/>
              </a:ext>
            </a:extLst>
          </p:cNvPr>
          <p:cNvSpPr txBox="1"/>
          <p:nvPr/>
        </p:nvSpPr>
        <p:spPr>
          <a:xfrm>
            <a:off x="6096000" y="0"/>
            <a:ext cx="6096000" cy="6445188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889A5E-DC9B-4561-93E3-27471CBE785E}"/>
              </a:ext>
            </a:extLst>
          </p:cNvPr>
          <p:cNvSpPr txBox="1">
            <a:spLocks/>
          </p:cNvSpPr>
          <p:nvPr/>
        </p:nvSpPr>
        <p:spPr>
          <a:xfrm>
            <a:off x="578827" y="494532"/>
            <a:ext cx="4215115" cy="582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200" i="1" dirty="0">
                <a:solidFill>
                  <a:srgbClr val="000000"/>
                </a:solidFill>
                <a:latin typeface="Gotham Medium" panose="02000604030000020004" pitchFamily="50" charset="0"/>
              </a:rPr>
              <a:t>Inspections Dashboard</a:t>
            </a:r>
            <a:endParaRPr kumimoji="0" lang="en-US" sz="2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Medium" panose="02000604030000020004" pitchFamily="50" charset="0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6CF45D5-EA4F-486C-8EE5-03B3881DFC93}"/>
              </a:ext>
            </a:extLst>
          </p:cNvPr>
          <p:cNvSpPr txBox="1">
            <a:spLocks/>
          </p:cNvSpPr>
          <p:nvPr/>
        </p:nvSpPr>
        <p:spPr>
          <a:xfrm>
            <a:off x="532464" y="1484947"/>
            <a:ext cx="5692693" cy="40280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What: MyEHS &amp; Historic Gensuite Inspections Data</a:t>
            </a:r>
          </a:p>
          <a:p>
            <a:pPr lvl="1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Gotham Book" panose="02000604040000020004" pitchFamily="50" charset="0"/>
              </a:rPr>
              <a:t>MyEHS – Inspection Status </a:t>
            </a:r>
          </a:p>
          <a:p>
            <a:pPr lvl="1" indent="-342900">
              <a:lnSpc>
                <a:spcPct val="15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  <a:latin typeface="Gotham Book" panose="02000604040000020004" pitchFamily="50" charset="0"/>
              </a:rPr>
              <a:t>Historic Gensuite – Inspection Scorecard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Why: Manage &amp; trend inspections</a:t>
            </a: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Where: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go.tesla.com/inspections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600" dirty="0">
                <a:solidFill>
                  <a:srgbClr val="0563C1"/>
                </a:solidFill>
                <a:latin typeface="Gotham Book" panose="02000604040000020004" pitchFamily="5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Historic Gensuite Data</a:t>
            </a:r>
            <a:endParaRPr lang="en-US" sz="16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S&amp;T Contact: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Anthony Splendor 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Gotham Book" panose="02000604040000020004" pitchFamily="50" charset="0"/>
              </a:rPr>
              <a:t>QRG Link: </a:t>
            </a:r>
            <a:r>
              <a:rPr lang="en-US" sz="2000" dirty="0">
                <a:solidFill>
                  <a:srgbClr val="0563C1"/>
                </a:solidFill>
                <a:latin typeface="Gotham Book" panose="02000604040000020004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Inspections QRG</a:t>
            </a:r>
            <a:endParaRPr lang="en-US" sz="2000" dirty="0">
              <a:solidFill>
                <a:srgbClr val="0563C1"/>
              </a:solidFill>
              <a:latin typeface="Gotham Book" panose="02000604040000020004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280ACC-8A2E-4A27-BDF1-1F201F2567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157" y="1098576"/>
            <a:ext cx="5837685" cy="42744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44218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B80F0C53B9904185D44A3138651C66" ma:contentTypeVersion="13" ma:contentTypeDescription="Create a new document." ma:contentTypeScope="" ma:versionID="28c78b653728f143015f8f89c4fd460f">
  <xsd:schema xmlns:xsd="http://www.w3.org/2001/XMLSchema" xmlns:xs="http://www.w3.org/2001/XMLSchema" xmlns:p="http://schemas.microsoft.com/office/2006/metadata/properties" xmlns:ns2="916e74e6-efc5-4a2d-a3e7-7e45f8f586ce" xmlns:ns3="1601866a-2918-424e-a2b7-ccc1953336c1" targetNamespace="http://schemas.microsoft.com/office/2006/metadata/properties" ma:root="true" ma:fieldsID="a6b6e4b23d6c6789d3239bfc170d8ea0" ns2:_="" ns3:_="">
    <xsd:import namespace="916e74e6-efc5-4a2d-a3e7-7e45f8f586ce"/>
    <xsd:import namespace="1601866a-2918-424e-a2b7-ccc1953336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e74e6-efc5-4a2d-a3e7-7e45f8f586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01866a-2918-424e-a2b7-ccc1953336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9C64DC-F0A6-4ECC-88DA-648E1ADB0653}">
  <ds:schemaRefs>
    <ds:schemaRef ds:uri="1601866a-2918-424e-a2b7-ccc1953336c1"/>
    <ds:schemaRef ds:uri="916e74e6-efc5-4a2d-a3e7-7e45f8f586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8ECCD2-C505-48C2-AF85-BBAB333886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F9BFA5-D75D-4302-B60F-B3FE4A839734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16e74e6-efc5-4a2d-a3e7-7e45f8f586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601866a-2918-424e-a2b7-ccc1953336c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996</Words>
  <Application>Microsoft Office PowerPoint</Application>
  <PresentationFormat>Widescreen</PresentationFormat>
  <Paragraphs>247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Compelling story for our stakeholders to interact with stakeholders foster relationship &amp; build momentum to hear pain points showcase our work and establish ownership &amp; trust </dc:title>
  <dc:creator>Anthony Splendor</dc:creator>
  <cp:lastModifiedBy>Benjie Carpena</cp:lastModifiedBy>
  <cp:revision>6</cp:revision>
  <dcterms:created xsi:type="dcterms:W3CDTF">2022-02-10T16:01:28Z</dcterms:created>
  <dcterms:modified xsi:type="dcterms:W3CDTF">2022-02-22T12:53:57Z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2d06e56-1756-4005-87f1-1edc72dd4bdf_Enabled">
    <vt:lpwstr>true</vt:lpwstr>
  </property>
  <property fmtid="{D5CDD505-2E9C-101B-9397-08002B2CF9AE}" pid="3" name="MSIP_Label_52d06e56-1756-4005-87f1-1edc72dd4bdf_SetDate">
    <vt:lpwstr>2022-02-11T15:54:22Z</vt:lpwstr>
  </property>
  <property fmtid="{D5CDD505-2E9C-101B-9397-08002B2CF9AE}" pid="4" name="MSIP_Label_52d06e56-1756-4005-87f1-1edc72dd4bdf_Method">
    <vt:lpwstr>Standard</vt:lpwstr>
  </property>
  <property fmtid="{D5CDD505-2E9C-101B-9397-08002B2CF9AE}" pid="5" name="MSIP_Label_52d06e56-1756-4005-87f1-1edc72dd4bdf_Name">
    <vt:lpwstr>General</vt:lpwstr>
  </property>
  <property fmtid="{D5CDD505-2E9C-101B-9397-08002B2CF9AE}" pid="6" name="MSIP_Label_52d06e56-1756-4005-87f1-1edc72dd4bdf_SiteId">
    <vt:lpwstr>9026c5f4-86d0-4b9f-bd39-b7d4d0fb4674</vt:lpwstr>
  </property>
  <property fmtid="{D5CDD505-2E9C-101B-9397-08002B2CF9AE}" pid="7" name="MSIP_Label_52d06e56-1756-4005-87f1-1edc72dd4bdf_ActionId">
    <vt:lpwstr>7fcfd7a3-19b7-4394-baa2-0000b4670ef4</vt:lpwstr>
  </property>
  <property fmtid="{D5CDD505-2E9C-101B-9397-08002B2CF9AE}" pid="8" name="MSIP_Label_52d06e56-1756-4005-87f1-1edc72dd4bdf_ContentBits">
    <vt:lpwstr>0</vt:lpwstr>
  </property>
  <property fmtid="{D5CDD505-2E9C-101B-9397-08002B2CF9AE}" pid="9" name="ContentTypeId">
    <vt:lpwstr>0x010100ECB80F0C53B9904185D44A3138651C66</vt:lpwstr>
  </property>
</Properties>
</file>